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58" r:id="rId3"/>
    <p:sldId id="431" r:id="rId4"/>
    <p:sldId id="432" r:id="rId5"/>
    <p:sldId id="440" r:id="rId6"/>
    <p:sldId id="433" r:id="rId7"/>
    <p:sldId id="437" r:id="rId8"/>
    <p:sldId id="441" r:id="rId9"/>
    <p:sldId id="438" r:id="rId10"/>
    <p:sldId id="43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9C2A14-6340-4EC3-BD3D-E5FDACB39911}" type="doc">
      <dgm:prSet loTypeId="urn:microsoft.com/office/officeart/2005/8/layout/chevron2" loCatId="process" qsTypeId="urn:microsoft.com/office/officeart/2005/8/quickstyle/simple5" qsCatId="simple" csTypeId="urn:microsoft.com/office/officeart/2005/8/colors/accent1_2" csCatId="accent1" phldr="1"/>
      <dgm:spPr/>
    </dgm:pt>
    <dgm:pt modelId="{E2BC9A9E-6A8A-4B45-A857-55EFDF7C7B6B}">
      <dgm:prSet phldrT="[Text]"/>
      <dgm:spPr/>
      <dgm:t>
        <a:bodyPr/>
        <a:lstStyle/>
        <a:p>
          <a:r>
            <a:rPr lang="en-US" dirty="0" smtClean="0"/>
            <a:t>Network discovery</a:t>
          </a:r>
          <a:endParaRPr lang="en-US" dirty="0"/>
        </a:p>
      </dgm:t>
    </dgm:pt>
    <dgm:pt modelId="{0203277C-DC40-408D-BBF7-CF2D2D869395}" type="parTrans" cxnId="{80B77AC3-A02B-4974-8BE1-27E9A8496105}">
      <dgm:prSet/>
      <dgm:spPr/>
      <dgm:t>
        <a:bodyPr/>
        <a:lstStyle/>
        <a:p>
          <a:endParaRPr lang="en-US"/>
        </a:p>
      </dgm:t>
    </dgm:pt>
    <dgm:pt modelId="{14B26F45-61AC-4FBC-9A1C-22B140CF2906}" type="sibTrans" cxnId="{80B77AC3-A02B-4974-8BE1-27E9A8496105}">
      <dgm:prSet/>
      <dgm:spPr/>
      <dgm:t>
        <a:bodyPr/>
        <a:lstStyle/>
        <a:p>
          <a:endParaRPr lang="en-US"/>
        </a:p>
      </dgm:t>
    </dgm:pt>
    <dgm:pt modelId="{5179A725-CE13-4308-AB6E-92BAE5DA4AF3}">
      <dgm:prSet phldrT="[Text]"/>
      <dgm:spPr/>
      <dgm:t>
        <a:bodyPr/>
        <a:lstStyle/>
        <a:p>
          <a:r>
            <a:rPr lang="en-US" dirty="0" smtClean="0"/>
            <a:t>Handover Decision</a:t>
          </a:r>
          <a:endParaRPr lang="en-US" dirty="0"/>
        </a:p>
      </dgm:t>
    </dgm:pt>
    <dgm:pt modelId="{B23A718B-8CA3-4931-84DF-2C732F0D6F1D}" type="parTrans" cxnId="{B64CEFE6-8763-4CF9-9785-ADA52AC8C766}">
      <dgm:prSet/>
      <dgm:spPr/>
      <dgm:t>
        <a:bodyPr/>
        <a:lstStyle/>
        <a:p>
          <a:endParaRPr lang="en-US"/>
        </a:p>
      </dgm:t>
    </dgm:pt>
    <dgm:pt modelId="{8AD5F0B4-2486-4DCC-A602-D3A7BC84E812}" type="sibTrans" cxnId="{B64CEFE6-8763-4CF9-9785-ADA52AC8C766}">
      <dgm:prSet/>
      <dgm:spPr/>
      <dgm:t>
        <a:bodyPr/>
        <a:lstStyle/>
        <a:p>
          <a:endParaRPr lang="en-US"/>
        </a:p>
      </dgm:t>
    </dgm:pt>
    <dgm:pt modelId="{81C7EACF-0572-4D62-9092-5EAF49A623AE}">
      <dgm:prSet phldrT="[Text]"/>
      <dgm:spPr/>
      <dgm:t>
        <a:bodyPr/>
        <a:lstStyle/>
        <a:p>
          <a:r>
            <a:rPr lang="en-US" dirty="0" smtClean="0"/>
            <a:t>Handover Execution</a:t>
          </a:r>
          <a:endParaRPr lang="en-US" dirty="0"/>
        </a:p>
      </dgm:t>
    </dgm:pt>
    <dgm:pt modelId="{F3B74419-BBFD-46D5-9DD9-671004625413}" type="parTrans" cxnId="{6A98471E-37A8-41F0-9E92-3ECB69057163}">
      <dgm:prSet/>
      <dgm:spPr/>
      <dgm:t>
        <a:bodyPr/>
        <a:lstStyle/>
        <a:p>
          <a:endParaRPr lang="en-US"/>
        </a:p>
      </dgm:t>
    </dgm:pt>
    <dgm:pt modelId="{B470E2F2-4162-4425-A12E-460AB04BC96B}" type="sibTrans" cxnId="{6A98471E-37A8-41F0-9E92-3ECB69057163}">
      <dgm:prSet/>
      <dgm:spPr/>
      <dgm:t>
        <a:bodyPr/>
        <a:lstStyle/>
        <a:p>
          <a:endParaRPr lang="en-US"/>
        </a:p>
      </dgm:t>
    </dgm:pt>
    <dgm:pt modelId="{7AD99937-50B2-4E9E-8777-77F81C1502BF}">
      <dgm:prSet custT="1"/>
      <dgm:spPr/>
      <dgm:t>
        <a:bodyPr/>
        <a:lstStyle/>
        <a:p>
          <a:pPr algn="just"/>
          <a:r>
            <a:rPr lang="en-US" sz="1800" dirty="0" smtClean="0"/>
            <a:t>To discover a network, Mobile Terminal activates its 802.11 interface, and</a:t>
          </a:r>
          <a:endParaRPr lang="en-US" sz="1800" dirty="0"/>
        </a:p>
      </dgm:t>
    </dgm:pt>
    <dgm:pt modelId="{60CE81C5-B8FF-4475-AF85-AC7BD914BAFB}" type="parTrans" cxnId="{0FF99E1F-69BB-4DC7-98E1-A3690BDEF09E}">
      <dgm:prSet/>
      <dgm:spPr/>
      <dgm:t>
        <a:bodyPr/>
        <a:lstStyle/>
        <a:p>
          <a:endParaRPr lang="en-US"/>
        </a:p>
      </dgm:t>
    </dgm:pt>
    <dgm:pt modelId="{D4D70F80-5BB5-468E-AA94-76004C46E007}" type="sibTrans" cxnId="{0FF99E1F-69BB-4DC7-98E1-A3690BDEF09E}">
      <dgm:prSet/>
      <dgm:spPr/>
      <dgm:t>
        <a:bodyPr/>
        <a:lstStyle/>
        <a:p>
          <a:endParaRPr lang="en-US"/>
        </a:p>
      </dgm:t>
    </dgm:pt>
    <dgm:pt modelId="{61CDD752-F2AA-4ADC-9411-25FDC7B1EDB5}">
      <dgm:prSet custT="1"/>
      <dgm:spPr/>
      <dgm:t>
        <a:bodyPr/>
        <a:lstStyle/>
        <a:p>
          <a:pPr algn="just"/>
          <a:r>
            <a:rPr lang="en-US" sz="1800" dirty="0" smtClean="0"/>
            <a:t>receives service advertisements from Access Points in the vicinity.</a:t>
          </a:r>
          <a:endParaRPr lang="en-US" sz="1800" dirty="0"/>
        </a:p>
      </dgm:t>
    </dgm:pt>
    <dgm:pt modelId="{B80715F6-0E20-44DD-910D-4999F99889F9}" type="parTrans" cxnId="{8CA3715E-B0F0-4492-8A59-BEBCF14F4523}">
      <dgm:prSet/>
      <dgm:spPr/>
      <dgm:t>
        <a:bodyPr/>
        <a:lstStyle/>
        <a:p>
          <a:endParaRPr lang="en-US"/>
        </a:p>
      </dgm:t>
    </dgm:pt>
    <dgm:pt modelId="{3D2398FE-F151-4E8B-A585-70624C3B89C8}" type="sibTrans" cxnId="{8CA3715E-B0F0-4492-8A59-BEBCF14F4523}">
      <dgm:prSet/>
      <dgm:spPr/>
      <dgm:t>
        <a:bodyPr/>
        <a:lstStyle/>
        <a:p>
          <a:endParaRPr lang="en-US"/>
        </a:p>
      </dgm:t>
    </dgm:pt>
    <dgm:pt modelId="{2B090D2B-26A7-4607-BCD6-16D8E446DD79}">
      <dgm:prSet custT="1"/>
      <dgm:spPr/>
      <dgm:t>
        <a:bodyPr/>
        <a:lstStyle/>
        <a:p>
          <a:pPr algn="just"/>
          <a:r>
            <a:rPr lang="en-US" sz="1800" dirty="0" smtClean="0"/>
            <a:t>Transfer the routing task to the new selected network for the proper forwarding of packets.</a:t>
          </a:r>
          <a:endParaRPr lang="en-US" sz="1800" dirty="0"/>
        </a:p>
      </dgm:t>
    </dgm:pt>
    <dgm:pt modelId="{1EA2840D-CE22-4877-8811-4DDB028C0F7E}" type="parTrans" cxnId="{BE40E516-813C-4FEE-B867-2AD24126B708}">
      <dgm:prSet/>
      <dgm:spPr/>
      <dgm:t>
        <a:bodyPr/>
        <a:lstStyle/>
        <a:p>
          <a:endParaRPr lang="en-US"/>
        </a:p>
      </dgm:t>
    </dgm:pt>
    <dgm:pt modelId="{636E0941-A5EA-4CDA-B8E5-88747D3FC9D1}" type="sibTrans" cxnId="{BE40E516-813C-4FEE-B867-2AD24126B708}">
      <dgm:prSet/>
      <dgm:spPr/>
      <dgm:t>
        <a:bodyPr/>
        <a:lstStyle/>
        <a:p>
          <a:endParaRPr lang="en-US"/>
        </a:p>
      </dgm:t>
    </dgm:pt>
    <dgm:pt modelId="{3C966B94-0B0D-4494-99D4-3C356E8F1C30}">
      <dgm:prSet custT="1"/>
      <dgm:spPr/>
      <dgm:t>
        <a:bodyPr/>
        <a:lstStyle/>
        <a:p>
          <a:r>
            <a:rPr lang="en-US" sz="1800" dirty="0" smtClean="0"/>
            <a:t>Decide whether to change the access network or not. If yes, to which 802.11 network.</a:t>
          </a:r>
          <a:endParaRPr lang="en-US" sz="1800" dirty="0"/>
        </a:p>
      </dgm:t>
    </dgm:pt>
    <dgm:pt modelId="{1AB73ED9-0F2E-492C-84D8-77C56180E311}" type="parTrans" cxnId="{A2813933-1C5D-498B-88E3-5EFF26B00855}">
      <dgm:prSet/>
      <dgm:spPr/>
      <dgm:t>
        <a:bodyPr/>
        <a:lstStyle/>
        <a:p>
          <a:endParaRPr lang="en-US"/>
        </a:p>
      </dgm:t>
    </dgm:pt>
    <dgm:pt modelId="{8260ED9C-FF42-469E-B445-5D91A33C4190}" type="sibTrans" cxnId="{A2813933-1C5D-498B-88E3-5EFF26B00855}">
      <dgm:prSet/>
      <dgm:spPr/>
      <dgm:t>
        <a:bodyPr/>
        <a:lstStyle/>
        <a:p>
          <a:endParaRPr lang="en-US"/>
        </a:p>
      </dgm:t>
    </dgm:pt>
    <dgm:pt modelId="{EB301E8F-DF64-4F8C-9B9B-4AB9EF931D9D}" type="pres">
      <dgm:prSet presAssocID="{EE9C2A14-6340-4EC3-BD3D-E5FDACB39911}" presName="linearFlow" presStyleCnt="0">
        <dgm:presLayoutVars>
          <dgm:dir/>
          <dgm:animLvl val="lvl"/>
          <dgm:resizeHandles val="exact"/>
        </dgm:presLayoutVars>
      </dgm:prSet>
      <dgm:spPr/>
    </dgm:pt>
    <dgm:pt modelId="{0DFBB881-0859-40F3-A0A7-2C3074B55054}" type="pres">
      <dgm:prSet presAssocID="{E2BC9A9E-6A8A-4B45-A857-55EFDF7C7B6B}" presName="composite" presStyleCnt="0"/>
      <dgm:spPr/>
    </dgm:pt>
    <dgm:pt modelId="{069B3D1D-81E6-46DC-B9E8-2F91C55728E0}" type="pres">
      <dgm:prSet presAssocID="{E2BC9A9E-6A8A-4B45-A857-55EFDF7C7B6B}" presName="parentText" presStyleLbl="alignNode1" presStyleIdx="0" presStyleCnt="3">
        <dgm:presLayoutVars>
          <dgm:chMax val="1"/>
          <dgm:bulletEnabled val="1"/>
        </dgm:presLayoutVars>
      </dgm:prSet>
      <dgm:spPr/>
      <dgm:t>
        <a:bodyPr/>
        <a:lstStyle/>
        <a:p>
          <a:endParaRPr lang="en-US"/>
        </a:p>
      </dgm:t>
    </dgm:pt>
    <dgm:pt modelId="{1AAA86D4-4F7D-4D9C-81FE-7E0DDDBA9DE3}" type="pres">
      <dgm:prSet presAssocID="{E2BC9A9E-6A8A-4B45-A857-55EFDF7C7B6B}" presName="descendantText" presStyleLbl="alignAcc1" presStyleIdx="0" presStyleCnt="3">
        <dgm:presLayoutVars>
          <dgm:bulletEnabled val="1"/>
        </dgm:presLayoutVars>
      </dgm:prSet>
      <dgm:spPr/>
      <dgm:t>
        <a:bodyPr/>
        <a:lstStyle/>
        <a:p>
          <a:endParaRPr lang="en-US"/>
        </a:p>
      </dgm:t>
    </dgm:pt>
    <dgm:pt modelId="{8C0F6942-89E5-4768-8E5E-FF8CCC5819CE}" type="pres">
      <dgm:prSet presAssocID="{14B26F45-61AC-4FBC-9A1C-22B140CF2906}" presName="sp" presStyleCnt="0"/>
      <dgm:spPr/>
    </dgm:pt>
    <dgm:pt modelId="{FF643E3C-93C3-4C09-BCD7-3CF674E55B63}" type="pres">
      <dgm:prSet presAssocID="{5179A725-CE13-4308-AB6E-92BAE5DA4AF3}" presName="composite" presStyleCnt="0"/>
      <dgm:spPr/>
    </dgm:pt>
    <dgm:pt modelId="{102213B1-01AA-4E82-9636-1A875588E395}" type="pres">
      <dgm:prSet presAssocID="{5179A725-CE13-4308-AB6E-92BAE5DA4AF3}" presName="parentText" presStyleLbl="alignNode1" presStyleIdx="1" presStyleCnt="3">
        <dgm:presLayoutVars>
          <dgm:chMax val="1"/>
          <dgm:bulletEnabled val="1"/>
        </dgm:presLayoutVars>
      </dgm:prSet>
      <dgm:spPr/>
      <dgm:t>
        <a:bodyPr/>
        <a:lstStyle/>
        <a:p>
          <a:endParaRPr lang="en-US"/>
        </a:p>
      </dgm:t>
    </dgm:pt>
    <dgm:pt modelId="{BD51925D-A0C8-447C-B704-4CB3D5356B3B}" type="pres">
      <dgm:prSet presAssocID="{5179A725-CE13-4308-AB6E-92BAE5DA4AF3}" presName="descendantText" presStyleLbl="alignAcc1" presStyleIdx="1" presStyleCnt="3">
        <dgm:presLayoutVars>
          <dgm:bulletEnabled val="1"/>
        </dgm:presLayoutVars>
      </dgm:prSet>
      <dgm:spPr/>
      <dgm:t>
        <a:bodyPr/>
        <a:lstStyle/>
        <a:p>
          <a:endParaRPr lang="en-US"/>
        </a:p>
      </dgm:t>
    </dgm:pt>
    <dgm:pt modelId="{1A6C2570-51F9-446C-AE22-F0F02E6D3BCE}" type="pres">
      <dgm:prSet presAssocID="{8AD5F0B4-2486-4DCC-A602-D3A7BC84E812}" presName="sp" presStyleCnt="0"/>
      <dgm:spPr/>
    </dgm:pt>
    <dgm:pt modelId="{EA6395D4-3195-43A3-A292-2CE7811E304D}" type="pres">
      <dgm:prSet presAssocID="{81C7EACF-0572-4D62-9092-5EAF49A623AE}" presName="composite" presStyleCnt="0"/>
      <dgm:spPr/>
    </dgm:pt>
    <dgm:pt modelId="{0845EB33-89BA-47AB-8CCB-7B6171FC654A}" type="pres">
      <dgm:prSet presAssocID="{81C7EACF-0572-4D62-9092-5EAF49A623AE}" presName="parentText" presStyleLbl="alignNode1" presStyleIdx="2" presStyleCnt="3">
        <dgm:presLayoutVars>
          <dgm:chMax val="1"/>
          <dgm:bulletEnabled val="1"/>
        </dgm:presLayoutVars>
      </dgm:prSet>
      <dgm:spPr/>
      <dgm:t>
        <a:bodyPr/>
        <a:lstStyle/>
        <a:p>
          <a:endParaRPr lang="en-US"/>
        </a:p>
      </dgm:t>
    </dgm:pt>
    <dgm:pt modelId="{B997FEEA-C357-40A4-84D6-19397E6D24A8}" type="pres">
      <dgm:prSet presAssocID="{81C7EACF-0572-4D62-9092-5EAF49A623AE}" presName="descendantText" presStyleLbl="alignAcc1" presStyleIdx="2" presStyleCnt="3">
        <dgm:presLayoutVars>
          <dgm:bulletEnabled val="1"/>
        </dgm:presLayoutVars>
      </dgm:prSet>
      <dgm:spPr/>
      <dgm:t>
        <a:bodyPr/>
        <a:lstStyle/>
        <a:p>
          <a:endParaRPr lang="en-US"/>
        </a:p>
      </dgm:t>
    </dgm:pt>
  </dgm:ptLst>
  <dgm:cxnLst>
    <dgm:cxn modelId="{A2813933-1C5D-498B-88E3-5EFF26B00855}" srcId="{5179A725-CE13-4308-AB6E-92BAE5DA4AF3}" destId="{3C966B94-0B0D-4494-99D4-3C356E8F1C30}" srcOrd="0" destOrd="0" parTransId="{1AB73ED9-0F2E-492C-84D8-77C56180E311}" sibTransId="{8260ED9C-FF42-469E-B445-5D91A33C4190}"/>
    <dgm:cxn modelId="{161235BC-FB94-440D-95C2-8AEA7A49F0F9}" type="presOf" srcId="{81C7EACF-0572-4D62-9092-5EAF49A623AE}" destId="{0845EB33-89BA-47AB-8CCB-7B6171FC654A}" srcOrd="0" destOrd="0" presId="urn:microsoft.com/office/officeart/2005/8/layout/chevron2"/>
    <dgm:cxn modelId="{8CA3715E-B0F0-4492-8A59-BEBCF14F4523}" srcId="{E2BC9A9E-6A8A-4B45-A857-55EFDF7C7B6B}" destId="{61CDD752-F2AA-4ADC-9411-25FDC7B1EDB5}" srcOrd="1" destOrd="0" parTransId="{B80715F6-0E20-44DD-910D-4999F99889F9}" sibTransId="{3D2398FE-F151-4E8B-A585-70624C3B89C8}"/>
    <dgm:cxn modelId="{CF6F3210-8582-470F-8384-3D68D029B66D}" type="presOf" srcId="{61CDD752-F2AA-4ADC-9411-25FDC7B1EDB5}" destId="{1AAA86D4-4F7D-4D9C-81FE-7E0DDDBA9DE3}" srcOrd="0" destOrd="1" presId="urn:microsoft.com/office/officeart/2005/8/layout/chevron2"/>
    <dgm:cxn modelId="{34571A0B-9AF7-4C3D-A7C1-2EF01921B7F1}" type="presOf" srcId="{3C966B94-0B0D-4494-99D4-3C356E8F1C30}" destId="{BD51925D-A0C8-447C-B704-4CB3D5356B3B}" srcOrd="0" destOrd="0" presId="urn:microsoft.com/office/officeart/2005/8/layout/chevron2"/>
    <dgm:cxn modelId="{6A98471E-37A8-41F0-9E92-3ECB69057163}" srcId="{EE9C2A14-6340-4EC3-BD3D-E5FDACB39911}" destId="{81C7EACF-0572-4D62-9092-5EAF49A623AE}" srcOrd="2" destOrd="0" parTransId="{F3B74419-BBFD-46D5-9DD9-671004625413}" sibTransId="{B470E2F2-4162-4425-A12E-460AB04BC96B}"/>
    <dgm:cxn modelId="{4DAA6C34-C154-4FD7-8C2A-EC586D1A2A1E}" type="presOf" srcId="{5179A725-CE13-4308-AB6E-92BAE5DA4AF3}" destId="{102213B1-01AA-4E82-9636-1A875588E395}" srcOrd="0" destOrd="0" presId="urn:microsoft.com/office/officeart/2005/8/layout/chevron2"/>
    <dgm:cxn modelId="{B64CEFE6-8763-4CF9-9785-ADA52AC8C766}" srcId="{EE9C2A14-6340-4EC3-BD3D-E5FDACB39911}" destId="{5179A725-CE13-4308-AB6E-92BAE5DA4AF3}" srcOrd="1" destOrd="0" parTransId="{B23A718B-8CA3-4931-84DF-2C732F0D6F1D}" sibTransId="{8AD5F0B4-2486-4DCC-A602-D3A7BC84E812}"/>
    <dgm:cxn modelId="{0FF99E1F-69BB-4DC7-98E1-A3690BDEF09E}" srcId="{E2BC9A9E-6A8A-4B45-A857-55EFDF7C7B6B}" destId="{7AD99937-50B2-4E9E-8777-77F81C1502BF}" srcOrd="0" destOrd="0" parTransId="{60CE81C5-B8FF-4475-AF85-AC7BD914BAFB}" sibTransId="{D4D70F80-5BB5-468E-AA94-76004C46E007}"/>
    <dgm:cxn modelId="{BE40E516-813C-4FEE-B867-2AD24126B708}" srcId="{81C7EACF-0572-4D62-9092-5EAF49A623AE}" destId="{2B090D2B-26A7-4607-BCD6-16D8E446DD79}" srcOrd="0" destOrd="0" parTransId="{1EA2840D-CE22-4877-8811-4DDB028C0F7E}" sibTransId="{636E0941-A5EA-4CDA-B8E5-88747D3FC9D1}"/>
    <dgm:cxn modelId="{1EE831D5-9499-4772-82EF-C027A81FDDD2}" type="presOf" srcId="{EE9C2A14-6340-4EC3-BD3D-E5FDACB39911}" destId="{EB301E8F-DF64-4F8C-9B9B-4AB9EF931D9D}" srcOrd="0" destOrd="0" presId="urn:microsoft.com/office/officeart/2005/8/layout/chevron2"/>
    <dgm:cxn modelId="{F01ED80B-DC93-41A8-A764-82454D3901D4}" type="presOf" srcId="{7AD99937-50B2-4E9E-8777-77F81C1502BF}" destId="{1AAA86D4-4F7D-4D9C-81FE-7E0DDDBA9DE3}" srcOrd="0" destOrd="0" presId="urn:microsoft.com/office/officeart/2005/8/layout/chevron2"/>
    <dgm:cxn modelId="{80B77AC3-A02B-4974-8BE1-27E9A8496105}" srcId="{EE9C2A14-6340-4EC3-BD3D-E5FDACB39911}" destId="{E2BC9A9E-6A8A-4B45-A857-55EFDF7C7B6B}" srcOrd="0" destOrd="0" parTransId="{0203277C-DC40-408D-BBF7-CF2D2D869395}" sibTransId="{14B26F45-61AC-4FBC-9A1C-22B140CF2906}"/>
    <dgm:cxn modelId="{3985B085-1243-4E17-93B3-42617D62FDC9}" type="presOf" srcId="{2B090D2B-26A7-4607-BCD6-16D8E446DD79}" destId="{B997FEEA-C357-40A4-84D6-19397E6D24A8}" srcOrd="0" destOrd="0" presId="urn:microsoft.com/office/officeart/2005/8/layout/chevron2"/>
    <dgm:cxn modelId="{77F1A13B-53F4-4776-ABBE-F7BB0CDEB8D9}" type="presOf" srcId="{E2BC9A9E-6A8A-4B45-A857-55EFDF7C7B6B}" destId="{069B3D1D-81E6-46DC-B9E8-2F91C55728E0}" srcOrd="0" destOrd="0" presId="urn:microsoft.com/office/officeart/2005/8/layout/chevron2"/>
    <dgm:cxn modelId="{30602383-2384-48A1-87B8-106B26D90CE2}" type="presParOf" srcId="{EB301E8F-DF64-4F8C-9B9B-4AB9EF931D9D}" destId="{0DFBB881-0859-40F3-A0A7-2C3074B55054}" srcOrd="0" destOrd="0" presId="urn:microsoft.com/office/officeart/2005/8/layout/chevron2"/>
    <dgm:cxn modelId="{7711F89D-3DE3-4AD0-99EC-AE2530CB46BF}" type="presParOf" srcId="{0DFBB881-0859-40F3-A0A7-2C3074B55054}" destId="{069B3D1D-81E6-46DC-B9E8-2F91C55728E0}" srcOrd="0" destOrd="0" presId="urn:microsoft.com/office/officeart/2005/8/layout/chevron2"/>
    <dgm:cxn modelId="{7A7F763B-EEB3-4567-9BB5-7CAC68297A0D}" type="presParOf" srcId="{0DFBB881-0859-40F3-A0A7-2C3074B55054}" destId="{1AAA86D4-4F7D-4D9C-81FE-7E0DDDBA9DE3}" srcOrd="1" destOrd="0" presId="urn:microsoft.com/office/officeart/2005/8/layout/chevron2"/>
    <dgm:cxn modelId="{30FE4A30-8135-4B58-B9D4-0907AD92532F}" type="presParOf" srcId="{EB301E8F-DF64-4F8C-9B9B-4AB9EF931D9D}" destId="{8C0F6942-89E5-4768-8E5E-FF8CCC5819CE}" srcOrd="1" destOrd="0" presId="urn:microsoft.com/office/officeart/2005/8/layout/chevron2"/>
    <dgm:cxn modelId="{51D343B3-6B76-40C2-8C2F-AE572D9AACA5}" type="presParOf" srcId="{EB301E8F-DF64-4F8C-9B9B-4AB9EF931D9D}" destId="{FF643E3C-93C3-4C09-BCD7-3CF674E55B63}" srcOrd="2" destOrd="0" presId="urn:microsoft.com/office/officeart/2005/8/layout/chevron2"/>
    <dgm:cxn modelId="{C63E60B6-1828-4B36-A0C5-775D1C60128C}" type="presParOf" srcId="{FF643E3C-93C3-4C09-BCD7-3CF674E55B63}" destId="{102213B1-01AA-4E82-9636-1A875588E395}" srcOrd="0" destOrd="0" presId="urn:microsoft.com/office/officeart/2005/8/layout/chevron2"/>
    <dgm:cxn modelId="{D10B12BC-3DE6-425A-B916-8C2D140300C5}" type="presParOf" srcId="{FF643E3C-93C3-4C09-BCD7-3CF674E55B63}" destId="{BD51925D-A0C8-447C-B704-4CB3D5356B3B}" srcOrd="1" destOrd="0" presId="urn:microsoft.com/office/officeart/2005/8/layout/chevron2"/>
    <dgm:cxn modelId="{0F4AA818-58B3-4AC7-A023-A6CC45C8F9D9}" type="presParOf" srcId="{EB301E8F-DF64-4F8C-9B9B-4AB9EF931D9D}" destId="{1A6C2570-51F9-446C-AE22-F0F02E6D3BCE}" srcOrd="3" destOrd="0" presId="urn:microsoft.com/office/officeart/2005/8/layout/chevron2"/>
    <dgm:cxn modelId="{A38EB8F9-511A-4229-8AF6-F2752E566BAB}" type="presParOf" srcId="{EB301E8F-DF64-4F8C-9B9B-4AB9EF931D9D}" destId="{EA6395D4-3195-43A3-A292-2CE7811E304D}" srcOrd="4" destOrd="0" presId="urn:microsoft.com/office/officeart/2005/8/layout/chevron2"/>
    <dgm:cxn modelId="{5CF2C858-7201-4989-822C-5396AF6077A0}" type="presParOf" srcId="{EA6395D4-3195-43A3-A292-2CE7811E304D}" destId="{0845EB33-89BA-47AB-8CCB-7B6171FC654A}" srcOrd="0" destOrd="0" presId="urn:microsoft.com/office/officeart/2005/8/layout/chevron2"/>
    <dgm:cxn modelId="{53440B17-6E92-4195-B251-8D496BE655BE}" type="presParOf" srcId="{EA6395D4-3195-43A3-A292-2CE7811E304D}" destId="{B997FEEA-C357-40A4-84D6-19397E6D24A8}" srcOrd="1" destOrd="0" presId="urn:microsoft.com/office/officeart/2005/8/layout/chevron2"/>
  </dgm:cxnLst>
  <dgm:bg/>
  <dgm:whole/>
</dgm:dataModel>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C12C6E-9196-4BCE-B794-8D13639325CF}" type="datetimeFigureOut">
              <a:rPr lang="en-US" smtClean="0"/>
              <a:pPr/>
              <a:t>12/15/2012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420006-6BEC-4864-89E4-7EC98E5DF1D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76B7746-5A8B-4B89-91AC-0A8C00BDE328}" type="datetimeFigureOut">
              <a:rPr lang="en-US" smtClean="0"/>
              <a:pPr/>
              <a:t>12/15/2012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F2A5E8-19C0-4E2C-B466-4170E390379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6B7746-5A8B-4B89-91AC-0A8C00BDE328}" type="datetimeFigureOut">
              <a:rPr lang="en-US" smtClean="0"/>
              <a:pPr/>
              <a:t>12/15/2012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F2A5E8-19C0-4E2C-B466-4170E39037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6B7746-5A8B-4B89-91AC-0A8C00BDE328}" type="datetimeFigureOut">
              <a:rPr lang="en-US" smtClean="0"/>
              <a:pPr/>
              <a:t>12/15/2012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F2A5E8-19C0-4E2C-B466-4170E3903796}"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0" y="3352800"/>
            <a:ext cx="8686800" cy="2743200"/>
          </a:xfrm>
          <a:prstGeom prst="rect">
            <a:avLst/>
          </a:prstGeom>
          <a:solidFill>
            <a:srgbClr val="1011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itchFamily="34" charset="0"/>
              <a:cs typeface="Arial" pitchFamily="34" charset="0"/>
            </a:endParaRPr>
          </a:p>
        </p:txBody>
      </p:sp>
      <p:sp>
        <p:nvSpPr>
          <p:cNvPr id="5" name="Rectangle 4"/>
          <p:cNvSpPr/>
          <p:nvPr userDrawn="1"/>
        </p:nvSpPr>
        <p:spPr>
          <a:xfrm>
            <a:off x="2895600" y="6096000"/>
            <a:ext cx="2895600" cy="76200"/>
          </a:xfrm>
          <a:prstGeom prst="rect">
            <a:avLst/>
          </a:prstGeom>
          <a:solidFill>
            <a:srgbClr val="76C2E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userDrawn="1"/>
        </p:nvSpPr>
        <p:spPr>
          <a:xfrm>
            <a:off x="0" y="6096000"/>
            <a:ext cx="2895600" cy="76200"/>
          </a:xfrm>
          <a:prstGeom prst="rect">
            <a:avLst/>
          </a:prstGeom>
          <a:solidFill>
            <a:srgbClr val="FCB01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userDrawn="1"/>
        </p:nvSpPr>
        <p:spPr>
          <a:xfrm>
            <a:off x="5791200" y="6096000"/>
            <a:ext cx="2895600" cy="76200"/>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BITS_university_logo_whitevert.png"/>
          <p:cNvPicPr>
            <a:picLocks noChangeAspect="1"/>
          </p:cNvPicPr>
          <p:nvPr userDrawn="1"/>
        </p:nvPicPr>
        <p:blipFill rotWithShape="1">
          <a:blip r:embed="rId3">
            <a:extLst>
              <a:ext uri="{28A0092B-C50C-407E-A947-70E740481C1C}">
                <a14:useLocalDpi xmlns:a14="http://schemas.microsoft.com/office/drawing/2010/main" xmlns="" val="0"/>
              </a:ext>
            </a:extLst>
          </a:blip>
          <a:srcRect t="2" b="28592"/>
          <a:stretch/>
        </p:blipFill>
        <p:spPr>
          <a:xfrm>
            <a:off x="76200" y="3352800"/>
            <a:ext cx="2057400" cy="1980000"/>
          </a:xfrm>
          <a:prstGeom prst="rect">
            <a:avLst/>
          </a:prstGeom>
        </p:spPr>
      </p:pic>
      <p:grpSp>
        <p:nvGrpSpPr>
          <p:cNvPr id="3" name="Group 9"/>
          <p:cNvGrpSpPr/>
          <p:nvPr userDrawn="1"/>
        </p:nvGrpSpPr>
        <p:grpSpPr>
          <a:xfrm>
            <a:off x="-76200" y="5257800"/>
            <a:ext cx="2209800" cy="685800"/>
            <a:chOff x="76200" y="2209800"/>
            <a:chExt cx="2209800" cy="685800"/>
          </a:xfrm>
        </p:grpSpPr>
        <p:sp>
          <p:nvSpPr>
            <p:cNvPr id="11" name="TextBox 10"/>
            <p:cNvSpPr txBox="1"/>
            <p:nvPr userDrawn="1"/>
          </p:nvSpPr>
          <p:spPr>
            <a:xfrm>
              <a:off x="76200" y="2209800"/>
              <a:ext cx="2209800" cy="553998"/>
            </a:xfrm>
            <a:prstGeom prst="rect">
              <a:avLst/>
            </a:prstGeom>
            <a:noFill/>
          </p:spPr>
          <p:txBody>
            <a:bodyPr wrap="square" rtlCol="0">
              <a:spAutoFit/>
            </a:bodyPr>
            <a:lstStyle/>
            <a:p>
              <a:pPr algn="ctr"/>
              <a:r>
                <a:rPr lang="en-US" sz="2900" b="1" spc="-150" dirty="0" smtClean="0">
                  <a:solidFill>
                    <a:schemeClr val="bg1"/>
                  </a:solidFill>
                  <a:latin typeface="Arial"/>
                  <a:cs typeface="Arial"/>
                </a:rPr>
                <a:t>BITS</a:t>
              </a:r>
              <a:r>
                <a:rPr lang="en-US" sz="2900" spc="-150" dirty="0" smtClean="0">
                  <a:solidFill>
                    <a:schemeClr val="bg1"/>
                  </a:solidFill>
                  <a:latin typeface="Arial"/>
                  <a:cs typeface="Arial"/>
                </a:rPr>
                <a:t> Pilani</a:t>
              </a:r>
              <a:endParaRPr lang="en-US" sz="2900" spc="-150" dirty="0">
                <a:solidFill>
                  <a:schemeClr val="bg1"/>
                </a:solidFill>
                <a:latin typeface="Arial"/>
                <a:cs typeface="Arial"/>
              </a:endParaRPr>
            </a:p>
          </p:txBody>
        </p:sp>
        <p:sp>
          <p:nvSpPr>
            <p:cNvPr id="12" name="TextBox 11"/>
            <p:cNvSpPr txBox="1"/>
            <p:nvPr userDrawn="1"/>
          </p:nvSpPr>
          <p:spPr>
            <a:xfrm>
              <a:off x="228600" y="2664768"/>
              <a:ext cx="1905000" cy="230832"/>
            </a:xfrm>
            <a:prstGeom prst="rect">
              <a:avLst/>
            </a:prstGeom>
            <a:noFill/>
          </p:spPr>
          <p:txBody>
            <a:bodyPr wrap="square" rtlCol="0">
              <a:spAutoFit/>
            </a:bodyPr>
            <a:lstStyle/>
            <a:p>
              <a:pPr algn="ctr"/>
              <a:r>
                <a:rPr lang="en-US" sz="900" spc="-150" dirty="0" smtClean="0">
                  <a:solidFill>
                    <a:srgbClr val="FFFFFF"/>
                  </a:solidFill>
                  <a:latin typeface="Arial"/>
                  <a:cs typeface="Arial"/>
                </a:rPr>
                <a:t>Pilani | Dubai</a:t>
              </a:r>
              <a:r>
                <a:rPr lang="en-US" sz="900" spc="-150" baseline="0" dirty="0" smtClean="0">
                  <a:solidFill>
                    <a:srgbClr val="FFFFFF"/>
                  </a:solidFill>
                  <a:latin typeface="Arial"/>
                  <a:cs typeface="Arial"/>
                </a:rPr>
                <a:t> | Goa | Hyderabad</a:t>
              </a:r>
              <a:endParaRPr lang="en-US" sz="900" spc="-150" dirty="0">
                <a:solidFill>
                  <a:srgbClr val="FFFFFF"/>
                </a:solidFill>
                <a:latin typeface="Arial"/>
                <a:cs typeface="Arial"/>
              </a:endParaRPr>
            </a:p>
          </p:txBody>
        </p:sp>
      </p:grpSp>
      <p:sp>
        <p:nvSpPr>
          <p:cNvPr id="7" name="Content Placeholder 6"/>
          <p:cNvSpPr>
            <a:spLocks noGrp="1"/>
          </p:cNvSpPr>
          <p:nvPr>
            <p:ph sz="quarter" idx="13" hasCustomPrompt="1"/>
          </p:nvPr>
        </p:nvSpPr>
        <p:spPr>
          <a:xfrm>
            <a:off x="2514600" y="5410200"/>
            <a:ext cx="6019800" cy="533400"/>
          </a:xfrm>
        </p:spPr>
        <p:txBody>
          <a:bodyPr anchor="b" anchorCtr="0">
            <a:noAutofit/>
          </a:bodyPr>
          <a:lstStyle>
            <a:lvl1pPr marL="0" indent="0" algn="r">
              <a:lnSpc>
                <a:spcPts val="1800"/>
              </a:lnSpc>
              <a:spcBef>
                <a:spcPts val="0"/>
              </a:spcBef>
              <a:buNone/>
              <a:defRPr sz="1800" baseline="0">
                <a:solidFill>
                  <a:schemeClr val="bg1"/>
                </a:solidFill>
              </a:defRPr>
            </a:lvl1pPr>
          </a:lstStyle>
          <a:p>
            <a:pPr lvl="0"/>
            <a:r>
              <a:rPr lang="en-GB" dirty="0" smtClean="0"/>
              <a:t>Presenter details comes here</a:t>
            </a:r>
          </a:p>
          <a:p>
            <a:pPr lvl="0"/>
            <a:r>
              <a:rPr lang="en-GB" dirty="0" smtClean="0"/>
              <a:t>Date and other details can come here</a:t>
            </a:r>
          </a:p>
        </p:txBody>
      </p:sp>
      <p:sp>
        <p:nvSpPr>
          <p:cNvPr id="2" name="Title 1"/>
          <p:cNvSpPr>
            <a:spLocks noGrp="1"/>
          </p:cNvSpPr>
          <p:nvPr>
            <p:ph type="title" hasCustomPrompt="1"/>
          </p:nvPr>
        </p:nvSpPr>
        <p:spPr>
          <a:xfrm>
            <a:off x="2514600" y="3810000"/>
            <a:ext cx="6019800" cy="1524000"/>
          </a:xfrm>
        </p:spPr>
        <p:txBody>
          <a:bodyPr anchor="ctr" anchorCtr="0">
            <a:noAutofit/>
          </a:bodyPr>
          <a:lstStyle>
            <a:lvl1pPr algn="l">
              <a:lnSpc>
                <a:spcPts val="4000"/>
              </a:lnSpc>
              <a:defRPr sz="4400" baseline="0">
                <a:solidFill>
                  <a:schemeClr val="bg1"/>
                </a:solidFill>
              </a:defRPr>
            </a:lvl1pPr>
          </a:lstStyle>
          <a:p>
            <a:r>
              <a:rPr lang="en-GB" dirty="0" smtClean="0"/>
              <a:t>Please enter the presentation title here</a:t>
            </a:r>
            <a:endParaRPr lang="en-US" dirty="0"/>
          </a:p>
        </p:txBody>
      </p:sp>
    </p:spTree>
    <p:extLst>
      <p:ext uri="{BB962C8B-B14F-4D97-AF65-F5344CB8AC3E}">
        <p14:creationId xmlns:p14="http://schemas.microsoft.com/office/powerpoint/2010/main" xmlns="" val="1136243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pic>
        <p:nvPicPr>
          <p:cNvPr id="7" name="Picture 2" descr="\\Server\D\jyoti\FI023_BITS_v1\styleguide img\IMG_5627_b.jpg"/>
          <p:cNvPicPr>
            <a:picLocks noChangeAspect="1" noChangeArrowheads="1"/>
          </p:cNvPicPr>
          <p:nvPr userDrawn="1"/>
        </p:nvPicPr>
        <p:blipFill>
          <a:blip r:embed="rId2"/>
          <a:srcRect/>
          <a:stretch>
            <a:fillRect/>
          </a:stretch>
        </p:blipFill>
        <p:spPr bwMode="auto">
          <a:xfrm>
            <a:off x="0" y="0"/>
            <a:ext cx="9144000" cy="6858000"/>
          </a:xfrm>
          <a:prstGeom prst="rect">
            <a:avLst/>
          </a:prstGeom>
          <a:noFill/>
        </p:spPr>
      </p:pic>
      <p:sp>
        <p:nvSpPr>
          <p:cNvPr id="8" name="Rectangle 7"/>
          <p:cNvSpPr/>
          <p:nvPr userDrawn="1"/>
        </p:nvSpPr>
        <p:spPr>
          <a:xfrm>
            <a:off x="0" y="4282182"/>
            <a:ext cx="9144000" cy="2575818"/>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5" name="Picture 14" descr="Picture 7.png"/>
          <p:cNvPicPr>
            <a:picLocks noChangeAspect="1"/>
          </p:cNvPicPr>
          <p:nvPr userDrawn="1"/>
        </p:nvPicPr>
        <p:blipFill>
          <a:blip r:embed="rId3" cstate="print"/>
          <a:srcRect l="1923" b="5336"/>
          <a:stretch>
            <a:fillRect/>
          </a:stretch>
        </p:blipFill>
        <p:spPr>
          <a:xfrm>
            <a:off x="6629400" y="-1"/>
            <a:ext cx="2193193" cy="692697"/>
          </a:xfrm>
          <a:prstGeom prst="rect">
            <a:avLst/>
          </a:prstGeom>
        </p:spPr>
      </p:pic>
      <p:sp>
        <p:nvSpPr>
          <p:cNvPr id="17" name="Content Placeholder 16"/>
          <p:cNvSpPr>
            <a:spLocks noGrp="1"/>
          </p:cNvSpPr>
          <p:nvPr>
            <p:ph sz="quarter" idx="10" hasCustomPrompt="1"/>
          </p:nvPr>
        </p:nvSpPr>
        <p:spPr>
          <a:xfrm>
            <a:off x="304800" y="4648200"/>
            <a:ext cx="8458200" cy="1600200"/>
          </a:xfrm>
        </p:spPr>
        <p:txBody>
          <a:bodyPr>
            <a:noAutofit/>
          </a:bodyPr>
          <a:lstStyle>
            <a:lvl1pPr marL="0" indent="0">
              <a:lnSpc>
                <a:spcPts val="4200"/>
              </a:lnSpc>
              <a:spcBef>
                <a:spcPts val="0"/>
              </a:spcBef>
              <a:buNone/>
              <a:defRPr sz="4000" b="1" spc="-150" baseline="0">
                <a:latin typeface="Arial" pitchFamily="34" charset="0"/>
                <a:cs typeface="Arial" pitchFamily="34" charset="0"/>
              </a:defRPr>
            </a:lvl1pPr>
          </a:lstStyle>
          <a:p>
            <a:pPr lvl="0"/>
            <a:r>
              <a:rPr lang="en-US" dirty="0" smtClean="0"/>
              <a:t>Topic headings here </a:t>
            </a:r>
          </a:p>
          <a:p>
            <a:pPr lvl="0"/>
            <a:r>
              <a:rPr lang="en-US" dirty="0" smtClean="0"/>
              <a:t>(separator - can run in two lines)</a:t>
            </a:r>
            <a:endParaRPr lang="en-US" dirty="0"/>
          </a:p>
        </p:txBody>
      </p:sp>
      <p:sp>
        <p:nvSpPr>
          <p:cNvPr id="11" name="Rectangle 10"/>
          <p:cNvSpPr/>
          <p:nvPr userDrawn="1"/>
        </p:nvSpPr>
        <p:spPr>
          <a:xfrm>
            <a:off x="2882900" y="6775450"/>
            <a:ext cx="2895600" cy="76200"/>
          </a:xfrm>
          <a:prstGeom prst="rect">
            <a:avLst/>
          </a:prstGeom>
          <a:solidFill>
            <a:srgbClr val="76C2E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userDrawn="1"/>
        </p:nvSpPr>
        <p:spPr>
          <a:xfrm>
            <a:off x="-12700" y="6775450"/>
            <a:ext cx="2895600" cy="76200"/>
          </a:xfrm>
          <a:prstGeom prst="rect">
            <a:avLst/>
          </a:prstGeom>
          <a:solidFill>
            <a:srgbClr val="FCB01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userDrawn="1"/>
        </p:nvSpPr>
        <p:spPr>
          <a:xfrm>
            <a:off x="5778500" y="6775450"/>
            <a:ext cx="2895600" cy="76200"/>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 name="Group 11"/>
          <p:cNvGrpSpPr/>
          <p:nvPr userDrawn="1"/>
        </p:nvGrpSpPr>
        <p:grpSpPr>
          <a:xfrm>
            <a:off x="6858000" y="762000"/>
            <a:ext cx="2209800" cy="685800"/>
            <a:chOff x="76200" y="2209800"/>
            <a:chExt cx="2209800" cy="685800"/>
          </a:xfrm>
        </p:grpSpPr>
        <p:sp>
          <p:nvSpPr>
            <p:cNvPr id="13" name="TextBox 12"/>
            <p:cNvSpPr txBox="1"/>
            <p:nvPr userDrawn="1"/>
          </p:nvSpPr>
          <p:spPr>
            <a:xfrm>
              <a:off x="76200" y="2209800"/>
              <a:ext cx="2209800" cy="553998"/>
            </a:xfrm>
            <a:prstGeom prst="rect">
              <a:avLst/>
            </a:prstGeom>
            <a:noFill/>
          </p:spPr>
          <p:txBody>
            <a:bodyPr wrap="square" rtlCol="0">
              <a:spAutoFit/>
            </a:bodyPr>
            <a:lstStyle/>
            <a:p>
              <a:pPr algn="ctr"/>
              <a:r>
                <a:rPr lang="en-US" sz="2900" b="1" spc="-150" dirty="0" smtClean="0">
                  <a:solidFill>
                    <a:schemeClr val="bg1"/>
                  </a:solidFill>
                  <a:latin typeface="Arial"/>
                  <a:cs typeface="Arial"/>
                </a:rPr>
                <a:t>BITS</a:t>
              </a:r>
              <a:r>
                <a:rPr lang="en-US" sz="2900" spc="-150" dirty="0" smtClean="0">
                  <a:solidFill>
                    <a:schemeClr val="bg1"/>
                  </a:solidFill>
                  <a:latin typeface="Arial"/>
                  <a:cs typeface="Arial"/>
                </a:rPr>
                <a:t> Pilani</a:t>
              </a:r>
              <a:endParaRPr lang="en-US" sz="2900" spc="-150" dirty="0">
                <a:solidFill>
                  <a:schemeClr val="bg1"/>
                </a:solidFill>
                <a:latin typeface="Arial"/>
                <a:cs typeface="Arial"/>
              </a:endParaRPr>
            </a:p>
          </p:txBody>
        </p:sp>
        <p:sp>
          <p:nvSpPr>
            <p:cNvPr id="14" name="TextBox 13"/>
            <p:cNvSpPr txBox="1"/>
            <p:nvPr userDrawn="1"/>
          </p:nvSpPr>
          <p:spPr>
            <a:xfrm>
              <a:off x="228600" y="2664768"/>
              <a:ext cx="1905000" cy="230832"/>
            </a:xfrm>
            <a:prstGeom prst="rect">
              <a:avLst/>
            </a:prstGeom>
            <a:noFill/>
          </p:spPr>
          <p:txBody>
            <a:bodyPr wrap="square" rtlCol="0">
              <a:spAutoFit/>
            </a:bodyPr>
            <a:lstStyle/>
            <a:p>
              <a:pPr algn="ctr"/>
              <a:r>
                <a:rPr lang="en-US" sz="900" spc="-150" dirty="0" smtClean="0">
                  <a:solidFill>
                    <a:srgbClr val="FFFFFF"/>
                  </a:solidFill>
                  <a:latin typeface="Arial"/>
                  <a:cs typeface="Arial"/>
                </a:rPr>
                <a:t>Pilani | Dubai</a:t>
              </a:r>
              <a:r>
                <a:rPr lang="en-US" sz="900" spc="-150" baseline="0" dirty="0" smtClean="0">
                  <a:solidFill>
                    <a:srgbClr val="FFFFFF"/>
                  </a:solidFill>
                  <a:latin typeface="Arial"/>
                  <a:cs typeface="Arial"/>
                </a:rPr>
                <a:t> | Goa | Hyderabad</a:t>
              </a:r>
              <a:endParaRPr lang="en-US" sz="900" spc="-150" dirty="0">
                <a:solidFill>
                  <a:srgbClr val="FFFFFF"/>
                </a:solidFill>
                <a:latin typeface="Arial"/>
                <a:cs typeface="Arial"/>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1/5/2012</a:t>
            </a:r>
            <a:endParaRPr lang="en-US" dirty="0"/>
          </a:p>
        </p:txBody>
      </p:sp>
      <p:sp>
        <p:nvSpPr>
          <p:cNvPr id="5" name="Footer Placeholder 4"/>
          <p:cNvSpPr>
            <a:spLocks noGrp="1"/>
          </p:cNvSpPr>
          <p:nvPr>
            <p:ph type="ftr" sz="quarter" idx="11"/>
          </p:nvPr>
        </p:nvSpPr>
        <p:spPr/>
        <p:txBody>
          <a:bodyPr/>
          <a:lstStyle/>
          <a:p>
            <a:r>
              <a:rPr lang="en-US" dirty="0" smtClean="0"/>
              <a:t>EA ZC451</a:t>
            </a:r>
            <a:endParaRPr lang="en-US" dirty="0"/>
          </a:p>
        </p:txBody>
      </p:sp>
      <p:sp>
        <p:nvSpPr>
          <p:cNvPr id="6" name="Slide Number Placeholder 5"/>
          <p:cNvSpPr>
            <a:spLocks noGrp="1"/>
          </p:cNvSpPr>
          <p:nvPr>
            <p:ph type="sldNum" sz="quarter" idx="12"/>
          </p:nvPr>
        </p:nvSpPr>
        <p:spPr/>
        <p:txBody>
          <a:bodyPr/>
          <a:lstStyle/>
          <a:p>
            <a:fld id="{33F2A5E8-19C0-4E2C-B466-4170E3903796}" type="slidenum">
              <a:rPr lang="en-US" smtClean="0"/>
              <a:pPr/>
              <a:t>‹#›</a:t>
            </a:fld>
            <a:endParaRPr lang="en-US"/>
          </a:p>
        </p:txBody>
      </p:sp>
      <p:sp>
        <p:nvSpPr>
          <p:cNvPr id="17" name="TextBox 16"/>
          <p:cNvSpPr txBox="1"/>
          <p:nvPr userDrawn="1"/>
        </p:nvSpPr>
        <p:spPr>
          <a:xfrm>
            <a:off x="3276600" y="6596390"/>
            <a:ext cx="5867400" cy="261610"/>
          </a:xfrm>
          <a:prstGeom prst="rect">
            <a:avLst/>
          </a:prstGeom>
          <a:noFill/>
        </p:spPr>
        <p:txBody>
          <a:bodyPr wrap="square" rtlCol="0">
            <a:spAutoFit/>
          </a:bodyPr>
          <a:lstStyle/>
          <a:p>
            <a:pPr algn="r"/>
            <a:r>
              <a:rPr lang="en-US" sz="1100" b="1" dirty="0" smtClean="0">
                <a:solidFill>
                  <a:srgbClr val="101141"/>
                </a:solidFill>
                <a:latin typeface="Arial"/>
                <a:cs typeface="Arial"/>
              </a:rPr>
              <a:t>BITS </a:t>
            </a:r>
            <a:r>
              <a:rPr lang="en-US" sz="1100" dirty="0" smtClean="0">
                <a:solidFill>
                  <a:srgbClr val="101141"/>
                </a:solidFill>
                <a:latin typeface="Arial"/>
                <a:cs typeface="Arial"/>
              </a:rPr>
              <a:t>Pilani, Deemed</a:t>
            </a:r>
            <a:r>
              <a:rPr lang="en-US" sz="1100" baseline="0" dirty="0" smtClean="0">
                <a:solidFill>
                  <a:srgbClr val="101141"/>
                </a:solidFill>
                <a:latin typeface="Arial"/>
                <a:cs typeface="Arial"/>
              </a:rPr>
              <a:t> to be University under Section 3 of UGC Act, 1956</a:t>
            </a:r>
            <a:endParaRPr lang="en-US" sz="1100" dirty="0">
              <a:solidFill>
                <a:srgbClr val="101141"/>
              </a:solidFill>
              <a:latin typeface="Arial"/>
              <a:cs typeface="Arial"/>
            </a:endParaRPr>
          </a:p>
        </p:txBody>
      </p:sp>
      <p:pic>
        <p:nvPicPr>
          <p:cNvPr id="18" name="Picture 17" descr="Picture 7.png"/>
          <p:cNvPicPr>
            <a:picLocks noChangeAspect="1"/>
          </p:cNvPicPr>
          <p:nvPr userDrawn="1"/>
        </p:nvPicPr>
        <p:blipFill>
          <a:blip r:embed="rId2" cstate="print"/>
          <a:srcRect l="1923" b="5336"/>
          <a:stretch>
            <a:fillRect/>
          </a:stretch>
        </p:blipFill>
        <p:spPr>
          <a:xfrm>
            <a:off x="6629400" y="-1"/>
            <a:ext cx="2193193" cy="692697"/>
          </a:xfrm>
          <a:prstGeom prst="rect">
            <a:avLst/>
          </a:prstGeom>
        </p:spPr>
      </p:pic>
      <p:grpSp>
        <p:nvGrpSpPr>
          <p:cNvPr id="19" name="Group 18"/>
          <p:cNvGrpSpPr/>
          <p:nvPr userDrawn="1"/>
        </p:nvGrpSpPr>
        <p:grpSpPr>
          <a:xfrm>
            <a:off x="2133600" y="6553200"/>
            <a:ext cx="7010400" cy="45719"/>
            <a:chOff x="1905000" y="6553200"/>
            <a:chExt cx="7010400" cy="45719"/>
          </a:xfrm>
        </p:grpSpPr>
        <p:sp>
          <p:nvSpPr>
            <p:cNvPr id="20" name="Rectangle 19"/>
            <p:cNvSpPr/>
            <p:nvPr/>
          </p:nvSpPr>
          <p:spPr>
            <a:xfrm>
              <a:off x="4267200" y="6553200"/>
              <a:ext cx="2328591" cy="45719"/>
            </a:xfrm>
            <a:prstGeom prst="rect">
              <a:avLst/>
            </a:prstGeom>
            <a:solidFill>
              <a:srgbClr val="76C2E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1905000" y="6553200"/>
              <a:ext cx="2362200" cy="45719"/>
            </a:xfrm>
            <a:prstGeom prst="rect">
              <a:avLst/>
            </a:prstGeom>
            <a:solidFill>
              <a:srgbClr val="FCB01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userDrawn="1"/>
          </p:nvSpPr>
          <p:spPr>
            <a:xfrm>
              <a:off x="6586809" y="6553200"/>
              <a:ext cx="2328591" cy="45719"/>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3" name="Group 22"/>
          <p:cNvGrpSpPr/>
          <p:nvPr userDrawn="1"/>
        </p:nvGrpSpPr>
        <p:grpSpPr>
          <a:xfrm>
            <a:off x="0" y="1295400"/>
            <a:ext cx="7010400" cy="45719"/>
            <a:chOff x="1905000" y="6553200"/>
            <a:chExt cx="7010400" cy="45719"/>
          </a:xfrm>
        </p:grpSpPr>
        <p:sp>
          <p:nvSpPr>
            <p:cNvPr id="24" name="Rectangle 23"/>
            <p:cNvSpPr/>
            <p:nvPr/>
          </p:nvSpPr>
          <p:spPr>
            <a:xfrm>
              <a:off x="4267200" y="6553200"/>
              <a:ext cx="2328591" cy="45719"/>
            </a:xfrm>
            <a:prstGeom prst="rect">
              <a:avLst/>
            </a:prstGeom>
            <a:solidFill>
              <a:srgbClr val="76C2E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1905000" y="6553200"/>
              <a:ext cx="2362200" cy="45719"/>
            </a:xfrm>
            <a:prstGeom prst="rect">
              <a:avLst/>
            </a:prstGeom>
            <a:solidFill>
              <a:srgbClr val="FCB01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userDrawn="1"/>
          </p:nvSpPr>
          <p:spPr>
            <a:xfrm>
              <a:off x="6586809" y="6553200"/>
              <a:ext cx="2328591" cy="45719"/>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6B7746-5A8B-4B89-91AC-0A8C00BDE328}" type="datetimeFigureOut">
              <a:rPr lang="en-US" smtClean="0"/>
              <a:pPr/>
              <a:t>12/15/2012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F2A5E8-19C0-4E2C-B466-4170E390379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6B7746-5A8B-4B89-91AC-0A8C00BDE328}" type="datetimeFigureOut">
              <a:rPr lang="en-US" smtClean="0"/>
              <a:pPr/>
              <a:t>12/15/2012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F2A5E8-19C0-4E2C-B466-4170E39037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6B7746-5A8B-4B89-91AC-0A8C00BDE328}" type="datetimeFigureOut">
              <a:rPr lang="en-US" smtClean="0"/>
              <a:pPr/>
              <a:t>12/15/2012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F2A5E8-19C0-4E2C-B466-4170E390379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6B7746-5A8B-4B89-91AC-0A8C00BDE328}" type="datetimeFigureOut">
              <a:rPr lang="en-US" smtClean="0"/>
              <a:pPr/>
              <a:t>12/15/2012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F2A5E8-19C0-4E2C-B466-4170E3903796}" type="slidenum">
              <a:rPr lang="en-US" smtClean="0"/>
              <a:pPr/>
              <a:t>‹#›</a:t>
            </a:fld>
            <a:endParaRPr lang="en-US"/>
          </a:p>
        </p:txBody>
      </p:sp>
      <p:sp>
        <p:nvSpPr>
          <p:cNvPr id="6" name="TextBox 5"/>
          <p:cNvSpPr txBox="1"/>
          <p:nvPr userDrawn="1"/>
        </p:nvSpPr>
        <p:spPr>
          <a:xfrm>
            <a:off x="3276600" y="6596390"/>
            <a:ext cx="5867400" cy="261610"/>
          </a:xfrm>
          <a:prstGeom prst="rect">
            <a:avLst/>
          </a:prstGeom>
          <a:noFill/>
        </p:spPr>
        <p:txBody>
          <a:bodyPr wrap="square" rtlCol="0">
            <a:spAutoFit/>
          </a:bodyPr>
          <a:lstStyle/>
          <a:p>
            <a:pPr algn="r"/>
            <a:r>
              <a:rPr lang="en-US" sz="1100" b="1" dirty="0" smtClean="0">
                <a:solidFill>
                  <a:srgbClr val="101141"/>
                </a:solidFill>
                <a:latin typeface="Arial"/>
                <a:cs typeface="Arial"/>
              </a:rPr>
              <a:t>BITS </a:t>
            </a:r>
            <a:r>
              <a:rPr lang="en-US" sz="1100" dirty="0" smtClean="0">
                <a:solidFill>
                  <a:srgbClr val="101141"/>
                </a:solidFill>
                <a:latin typeface="Arial"/>
                <a:cs typeface="Arial"/>
              </a:rPr>
              <a:t>Pilani, Deemed</a:t>
            </a:r>
            <a:r>
              <a:rPr lang="en-US" sz="1100" baseline="0" dirty="0" smtClean="0">
                <a:solidFill>
                  <a:srgbClr val="101141"/>
                </a:solidFill>
                <a:latin typeface="Arial"/>
                <a:cs typeface="Arial"/>
              </a:rPr>
              <a:t> to be University under Section 3 of UGC Act, 1956</a:t>
            </a:r>
            <a:endParaRPr lang="en-US" sz="1100" dirty="0">
              <a:solidFill>
                <a:srgbClr val="101141"/>
              </a:solidFill>
              <a:latin typeface="Arial"/>
              <a:cs typeface="Arial"/>
            </a:endParaRPr>
          </a:p>
        </p:txBody>
      </p:sp>
      <p:pic>
        <p:nvPicPr>
          <p:cNvPr id="7" name="Picture 6" descr="Picture 7.png"/>
          <p:cNvPicPr>
            <a:picLocks noChangeAspect="1"/>
          </p:cNvPicPr>
          <p:nvPr userDrawn="1"/>
        </p:nvPicPr>
        <p:blipFill>
          <a:blip r:embed="rId2" cstate="print"/>
          <a:srcRect l="1923" b="5336"/>
          <a:stretch>
            <a:fillRect/>
          </a:stretch>
        </p:blipFill>
        <p:spPr>
          <a:xfrm>
            <a:off x="6629400" y="-1"/>
            <a:ext cx="2193193" cy="692697"/>
          </a:xfrm>
          <a:prstGeom prst="rect">
            <a:avLst/>
          </a:prstGeom>
        </p:spPr>
      </p:pic>
      <p:grpSp>
        <p:nvGrpSpPr>
          <p:cNvPr id="8" name="Group 7"/>
          <p:cNvGrpSpPr/>
          <p:nvPr userDrawn="1"/>
        </p:nvGrpSpPr>
        <p:grpSpPr>
          <a:xfrm>
            <a:off x="2133600" y="6553200"/>
            <a:ext cx="7010400" cy="45719"/>
            <a:chOff x="1905000" y="6553200"/>
            <a:chExt cx="7010400" cy="45719"/>
          </a:xfrm>
        </p:grpSpPr>
        <p:sp>
          <p:nvSpPr>
            <p:cNvPr id="9" name="Rectangle 8"/>
            <p:cNvSpPr/>
            <p:nvPr/>
          </p:nvSpPr>
          <p:spPr>
            <a:xfrm>
              <a:off x="4267200" y="6553200"/>
              <a:ext cx="2328591" cy="45719"/>
            </a:xfrm>
            <a:prstGeom prst="rect">
              <a:avLst/>
            </a:prstGeom>
            <a:solidFill>
              <a:srgbClr val="76C2E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1905000" y="6553200"/>
              <a:ext cx="2362200" cy="45719"/>
            </a:xfrm>
            <a:prstGeom prst="rect">
              <a:avLst/>
            </a:prstGeom>
            <a:solidFill>
              <a:srgbClr val="FCB01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userDrawn="1"/>
          </p:nvSpPr>
          <p:spPr>
            <a:xfrm>
              <a:off x="6586809" y="6553200"/>
              <a:ext cx="2328591" cy="45719"/>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2" name="Group 11"/>
          <p:cNvGrpSpPr/>
          <p:nvPr userDrawn="1"/>
        </p:nvGrpSpPr>
        <p:grpSpPr>
          <a:xfrm>
            <a:off x="0" y="1295400"/>
            <a:ext cx="7010400" cy="45719"/>
            <a:chOff x="1905000" y="6553200"/>
            <a:chExt cx="7010400" cy="45719"/>
          </a:xfrm>
        </p:grpSpPr>
        <p:sp>
          <p:nvSpPr>
            <p:cNvPr id="13" name="Rectangle 12"/>
            <p:cNvSpPr/>
            <p:nvPr/>
          </p:nvSpPr>
          <p:spPr>
            <a:xfrm>
              <a:off x="4267200" y="6553200"/>
              <a:ext cx="2328591" cy="45719"/>
            </a:xfrm>
            <a:prstGeom prst="rect">
              <a:avLst/>
            </a:prstGeom>
            <a:solidFill>
              <a:srgbClr val="76C2E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1905000" y="6553200"/>
              <a:ext cx="2362200" cy="45719"/>
            </a:xfrm>
            <a:prstGeom prst="rect">
              <a:avLst/>
            </a:prstGeom>
            <a:solidFill>
              <a:srgbClr val="FCB01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userDrawn="1"/>
          </p:nvSpPr>
          <p:spPr>
            <a:xfrm>
              <a:off x="6586809" y="6553200"/>
              <a:ext cx="2328591" cy="45719"/>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6B7746-5A8B-4B89-91AC-0A8C00BDE328}" type="datetimeFigureOut">
              <a:rPr lang="en-US" smtClean="0"/>
              <a:pPr/>
              <a:t>12/15/2012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F2A5E8-19C0-4E2C-B466-4170E39037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6B7746-5A8B-4B89-91AC-0A8C00BDE328}" type="datetimeFigureOut">
              <a:rPr lang="en-US" smtClean="0"/>
              <a:pPr/>
              <a:t>12/15/2012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F2A5E8-19C0-4E2C-B466-4170E390379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6B7746-5A8B-4B89-91AC-0A8C00BDE328}" type="datetimeFigureOut">
              <a:rPr lang="en-US" smtClean="0"/>
              <a:pPr/>
              <a:t>12/15/2012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F2A5E8-19C0-4E2C-B466-4170E390379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6B7746-5A8B-4B89-91AC-0A8C00BDE328}" type="datetimeFigureOut">
              <a:rPr lang="en-US" smtClean="0"/>
              <a:pPr/>
              <a:t>12/15/2012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F2A5E8-19C0-4E2C-B466-4170E390379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28800" y="3352800"/>
            <a:ext cx="6781800" cy="1600200"/>
          </a:xfrm>
        </p:spPr>
        <p:txBody>
          <a:bodyPr/>
          <a:lstStyle/>
          <a:p>
            <a:pPr algn="ctr"/>
            <a:r>
              <a:rPr lang="en-US" sz="3200" dirty="0" smtClean="0"/>
              <a:t>Network Discovery and User  Preferences for Network Selection in 3G-WLAN Interworking Environment</a:t>
            </a:r>
            <a:endParaRPr lang="en-US" sz="3200" dirty="0"/>
          </a:p>
        </p:txBody>
      </p:sp>
      <p:sp>
        <p:nvSpPr>
          <p:cNvPr id="6" name="Content Placeholder 5"/>
          <p:cNvSpPr>
            <a:spLocks noGrp="1"/>
          </p:cNvSpPr>
          <p:nvPr>
            <p:ph sz="quarter" idx="13"/>
          </p:nvPr>
        </p:nvSpPr>
        <p:spPr>
          <a:xfrm>
            <a:off x="2514600" y="4800600"/>
            <a:ext cx="6019800" cy="1295400"/>
          </a:xfrm>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solidFill>
                  <a:srgbClr val="FFC000"/>
                </a:solidFill>
              </a:rPr>
              <a:t>Vishal Gupta</a:t>
            </a:r>
          </a:p>
          <a:p>
            <a:r>
              <a:rPr lang="en-US" dirty="0" smtClean="0">
                <a:solidFill>
                  <a:srgbClr val="C00000"/>
                </a:solidFill>
              </a:rPr>
              <a:t>Under the supervision of Dr. Mukesh Kumar Rohil</a:t>
            </a:r>
          </a:p>
          <a:p>
            <a:r>
              <a:rPr lang="en-US" dirty="0" smtClean="0">
                <a:solidFill>
                  <a:srgbClr val="FFC000"/>
                </a:solidFill>
              </a:rPr>
              <a:t>Department of Computer Science and Information Systems</a:t>
            </a:r>
          </a:p>
          <a:p>
            <a:r>
              <a:rPr lang="en-US" dirty="0" smtClean="0">
                <a:solidFill>
                  <a:srgbClr val="FFC000"/>
                </a:solidFill>
              </a:rPr>
              <a:t>Birla Institute of Technology and Science, Pilani</a:t>
            </a:r>
          </a:p>
          <a:p>
            <a:r>
              <a:rPr lang="en-US" dirty="0" smtClean="0">
                <a:solidFill>
                  <a:srgbClr val="FFC000"/>
                </a:solidFill>
              </a:rPr>
              <a:t>E Mail: </a:t>
            </a:r>
            <a:r>
              <a:rPr lang="en-US" dirty="0" err="1" smtClean="0">
                <a:solidFill>
                  <a:srgbClr val="FFC000"/>
                </a:solidFill>
              </a:rPr>
              <a:t>vishalgupta@pilani.bits-pilani.ac.in</a:t>
            </a:r>
            <a:r>
              <a:rPr lang="en-US" dirty="0" smtClean="0"/>
              <a:t> </a:t>
            </a:r>
            <a:endParaRPr lang="en-US" dirty="0"/>
          </a:p>
        </p:txBody>
      </p:sp>
    </p:spTree>
    <p:extLst>
      <p:ext uri="{BB962C8B-B14F-4D97-AF65-F5344CB8AC3E}">
        <p14:creationId xmlns:p14="http://schemas.microsoft.com/office/powerpoint/2010/main" xmlns="" val="14456447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0" y="3505200"/>
            <a:ext cx="9144000" cy="3200400"/>
          </a:xfrm>
          <a:blipFill>
            <a:blip r:embed="rId2"/>
            <a:tile tx="0" ty="0" sx="100000" sy="100000" flip="none" algn="tl"/>
          </a:blipFill>
        </p:spPr>
        <p:txBody>
          <a:bodyPr/>
          <a:lstStyle/>
          <a:p>
            <a:pPr algn="ctr"/>
            <a:endParaRPr lang="en-US" sz="4800"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en-US" sz="4800"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Suggestions and Questions</a:t>
            </a:r>
          </a:p>
          <a:p>
            <a:pPr algn="ctr"/>
            <a:endParaRPr lang="en-US" sz="6600" dirty="0" smtClean="0"/>
          </a:p>
          <a:p>
            <a:pPr algn="ctr"/>
            <a:endParaRPr lang="en-US" sz="6600" dirty="0" smtClean="0"/>
          </a:p>
          <a:p>
            <a:pPr algn="ctr"/>
            <a:r>
              <a:rPr lang="en-US" sz="8800"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Thank You</a:t>
            </a:r>
            <a:endParaRPr lang="en-US" sz="9600"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76200" y="5029200"/>
            <a:ext cx="4191000" cy="1676400"/>
          </a:xfrm>
        </p:spPr>
        <p:txBody>
          <a:bodyPr/>
          <a:lstStyle/>
          <a:p>
            <a:pPr marL="1079500" indent="-449263">
              <a:lnSpc>
                <a:spcPct val="100000"/>
              </a:lnSpc>
              <a:buFont typeface="+mj-lt"/>
              <a:buAutoNum type="arabicPeriod"/>
            </a:pPr>
            <a:r>
              <a:rPr lang="en-US" sz="2800" dirty="0" smtClean="0"/>
              <a:t>Overall Problem</a:t>
            </a:r>
          </a:p>
          <a:p>
            <a:pPr marL="1079500" indent="-449263">
              <a:lnSpc>
                <a:spcPct val="100000"/>
              </a:lnSpc>
              <a:buFont typeface="+mj-lt"/>
              <a:buAutoNum type="arabicPeriod"/>
            </a:pPr>
            <a:r>
              <a:rPr lang="en-US" sz="2800" dirty="0" smtClean="0"/>
              <a:t>Related Work</a:t>
            </a:r>
          </a:p>
          <a:p>
            <a:pPr marL="1079500" indent="-449263">
              <a:lnSpc>
                <a:spcPct val="100000"/>
              </a:lnSpc>
              <a:buFont typeface="+mj-lt"/>
              <a:buAutoNum type="arabicPeriod"/>
            </a:pPr>
            <a:r>
              <a:rPr lang="en-US" sz="2800" dirty="0" smtClean="0"/>
              <a:t>Proposal Idea</a:t>
            </a:r>
          </a:p>
        </p:txBody>
      </p:sp>
      <p:sp>
        <p:nvSpPr>
          <p:cNvPr id="3" name="Content Placeholder 1"/>
          <p:cNvSpPr txBox="1">
            <a:spLocks/>
          </p:cNvSpPr>
          <p:nvPr/>
        </p:nvSpPr>
        <p:spPr>
          <a:xfrm>
            <a:off x="4419600" y="5029200"/>
            <a:ext cx="4495800" cy="1828800"/>
          </a:xfrm>
          <a:prstGeom prst="rect">
            <a:avLst/>
          </a:prstGeom>
        </p:spPr>
        <p:txBody>
          <a:bodyPr vert="horz" lIns="91440" tIns="45720" rIns="91440" bIns="45720" rtlCol="0">
            <a:noAutofit/>
          </a:bodyPr>
          <a:lstStyle/>
          <a:p>
            <a:pPr marL="1079500" indent="-854075">
              <a:lnSpc>
                <a:spcPct val="100000"/>
              </a:lnSpc>
            </a:pPr>
            <a:r>
              <a:rPr lang="en-US" sz="2800" b="1" dirty="0" smtClean="0">
                <a:latin typeface="Arial" pitchFamily="34" charset="0"/>
                <a:cs typeface="Arial" pitchFamily="34" charset="0"/>
              </a:rPr>
              <a:t>4.  Intermediate Results</a:t>
            </a:r>
          </a:p>
          <a:p>
            <a:pPr marL="1079500" indent="-854075">
              <a:lnSpc>
                <a:spcPct val="100000"/>
              </a:lnSpc>
            </a:pPr>
            <a:r>
              <a:rPr lang="en-US" sz="2800" b="1" dirty="0" smtClean="0">
                <a:latin typeface="Arial" pitchFamily="34" charset="0"/>
                <a:cs typeface="Arial" pitchFamily="34" charset="0"/>
              </a:rPr>
              <a:t>5.  Future Plans</a:t>
            </a:r>
          </a:p>
          <a:p>
            <a:pPr marL="1079500" indent="-854075">
              <a:lnSpc>
                <a:spcPct val="100000"/>
              </a:lnSpc>
            </a:pPr>
            <a:r>
              <a:rPr lang="en-US" sz="2800" b="1" dirty="0" smtClean="0">
                <a:latin typeface="Arial" pitchFamily="34" charset="0"/>
                <a:cs typeface="Arial" pitchFamily="34" charset="0"/>
              </a:rPr>
              <a:t>6.  Open Problems</a:t>
            </a:r>
          </a:p>
          <a:p>
            <a:pPr marL="1079500" marR="0" lvl="0" indent="-449263"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sz="2800" b="1" i="0" u="none" strike="noStrike" kern="1200" cap="none" spc="-150" normalizeH="0" baseline="0" noProof="0" dirty="0" smtClean="0">
              <a:ln>
                <a:noFill/>
              </a:ln>
              <a:solidFill>
                <a:schemeClr val="tx1"/>
              </a:solidFill>
              <a:effectLst/>
              <a:uLnTx/>
              <a:uFillTx/>
              <a:latin typeface="Arial" pitchFamily="34" charset="0"/>
              <a:cs typeface="Arial" pitchFamily="34" charset="0"/>
            </a:endParaRPr>
          </a:p>
          <a:p>
            <a:pPr marL="0" marR="0" lvl="0" indent="0" algn="l" defTabSz="914400" rtl="0" eaLnBrk="1" fontAlgn="auto" latinLnBrk="0" hangingPunct="1">
              <a:lnSpc>
                <a:spcPts val="4200"/>
              </a:lnSpc>
              <a:spcBef>
                <a:spcPts val="0"/>
              </a:spcBef>
              <a:spcAft>
                <a:spcPts val="0"/>
              </a:spcAft>
              <a:buClrTx/>
              <a:buSzTx/>
              <a:buFont typeface="Arial" pitchFamily="34" charset="0"/>
              <a:buNone/>
              <a:tabLst/>
              <a:defRPr/>
            </a:pPr>
            <a:endParaRPr kumimoji="0" lang="en-US" sz="4000" b="1" i="0" u="none" strike="noStrike" kern="1200" cap="none" spc="-150" normalizeH="0" baseline="0" noProof="0" dirty="0" smtClean="0">
              <a:ln>
                <a:noFill/>
              </a:ln>
              <a:solidFill>
                <a:schemeClr val="tx1"/>
              </a:solidFill>
              <a:effectLst/>
              <a:uLnTx/>
              <a:uFillTx/>
              <a:latin typeface="Arial" pitchFamily="34" charset="0"/>
              <a:cs typeface="Arial" pitchFamily="34" charset="0"/>
            </a:endParaRPr>
          </a:p>
        </p:txBody>
      </p:sp>
      <p:sp>
        <p:nvSpPr>
          <p:cNvPr id="5" name="TextBox 4"/>
          <p:cNvSpPr txBox="1"/>
          <p:nvPr/>
        </p:nvSpPr>
        <p:spPr>
          <a:xfrm>
            <a:off x="76200" y="4343400"/>
            <a:ext cx="1752600" cy="646331"/>
          </a:xfrm>
          <a:prstGeom prst="rect">
            <a:avLst/>
          </a:prstGeom>
          <a:noFill/>
        </p:spPr>
        <p:txBody>
          <a:bodyPr wrap="square" rtlCol="0">
            <a:spAutoFit/>
          </a:bodyPr>
          <a:lstStyle/>
          <a:p>
            <a:r>
              <a:rPr lang="en-US" sz="36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Agenda</a:t>
            </a:r>
            <a:r>
              <a:rPr lang="en-US" sz="3600" dirty="0" smtClean="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066800"/>
          </a:xfrm>
        </p:spPr>
        <p:txBody>
          <a:bodyPr>
            <a:noAutofit/>
          </a:bodyPr>
          <a:lstStyle/>
          <a:p>
            <a:pPr>
              <a:defRPr/>
            </a:pPr>
            <a:r>
              <a:rPr lang="en-US" sz="3200" u="sng" dirty="0" smtClean="0"/>
              <a:t>Overall Problem </a:t>
            </a:r>
            <a:r>
              <a:rPr lang="en-US" sz="2800" dirty="0" smtClean="0"/>
              <a:t/>
            </a:r>
            <a:br>
              <a:rPr lang="en-US" sz="2800" dirty="0" smtClean="0"/>
            </a:br>
            <a:r>
              <a:rPr lang="en-US" sz="2800" dirty="0" smtClean="0">
                <a:solidFill>
                  <a:srgbClr val="C00000"/>
                </a:solidFill>
              </a:rPr>
              <a:t>in domain of </a:t>
            </a:r>
            <a:r>
              <a:rPr lang="en-US" sz="2800" dirty="0" smtClean="0"/>
              <a:t/>
            </a:r>
            <a:br>
              <a:rPr lang="en-US" sz="2800" dirty="0" smtClean="0"/>
            </a:br>
            <a:r>
              <a:rPr lang="en-US" sz="2800" dirty="0" smtClean="0"/>
              <a:t>“Vertical Handover in 3G-WLAN Interworking Environment”</a:t>
            </a:r>
            <a:endParaRPr lang="en-US" sz="2800" dirty="0"/>
          </a:p>
        </p:txBody>
      </p:sp>
      <p:graphicFrame>
        <p:nvGraphicFramePr>
          <p:cNvPr id="6" name="Diagram 5"/>
          <p:cNvGraphicFramePr/>
          <p:nvPr/>
        </p:nvGraphicFramePr>
        <p:xfrm>
          <a:off x="152400" y="2032000"/>
          <a:ext cx="5562600" cy="482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7" name="Group 6"/>
          <p:cNvGrpSpPr/>
          <p:nvPr/>
        </p:nvGrpSpPr>
        <p:grpSpPr>
          <a:xfrm>
            <a:off x="76200" y="1447800"/>
            <a:ext cx="6019800" cy="533400"/>
            <a:chOff x="0" y="267999"/>
            <a:chExt cx="6096000" cy="936000"/>
          </a:xfrm>
        </p:grpSpPr>
        <p:sp>
          <p:nvSpPr>
            <p:cNvPr id="8" name="Rounded Rectangle 7"/>
            <p:cNvSpPr/>
            <p:nvPr/>
          </p:nvSpPr>
          <p:spPr>
            <a:xfrm>
              <a:off x="0" y="267999"/>
              <a:ext cx="6096000" cy="936000"/>
            </a:xfrm>
            <a:prstGeom prst="roundRect">
              <a:avLst/>
            </a:prstGeom>
          </p:spPr>
          <p:style>
            <a:lnRef idx="0">
              <a:schemeClr val="accent1"/>
            </a:lnRef>
            <a:fillRef idx="3">
              <a:schemeClr val="accent1"/>
            </a:fillRef>
            <a:effectRef idx="3">
              <a:schemeClr val="accent1"/>
            </a:effectRef>
            <a:fontRef idx="minor">
              <a:schemeClr val="lt1"/>
            </a:fontRef>
          </p:style>
          <p:txBody>
            <a:bodyPr/>
            <a:lstStyle/>
            <a:p>
              <a:r>
                <a:rPr lang="en-US"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Three Phases in downward Vertical Handover</a:t>
              </a:r>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 name="Rounded Rectangle 4"/>
            <p:cNvSpPr/>
            <p:nvPr/>
          </p:nvSpPr>
          <p:spPr>
            <a:xfrm>
              <a:off x="45692" y="313691"/>
              <a:ext cx="6004616" cy="84461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8590" tIns="148590" rIns="148590" bIns="148590" numCol="1" spcCol="1270" anchor="ctr" anchorCtr="0">
              <a:noAutofit/>
            </a:bodyPr>
            <a:lstStyle/>
            <a:p>
              <a:pPr lvl="0" algn="l" defTabSz="1733550">
                <a:lnSpc>
                  <a:spcPct val="90000"/>
                </a:lnSpc>
                <a:spcBef>
                  <a:spcPct val="0"/>
                </a:spcBef>
                <a:spcAft>
                  <a:spcPct val="35000"/>
                </a:spcAft>
              </a:pPr>
              <a:endParaRPr lang="en-US" sz="3900" b="1" kern="120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sp>
        <p:nvSpPr>
          <p:cNvPr id="11" name="Oval 10"/>
          <p:cNvSpPr/>
          <p:nvPr/>
        </p:nvSpPr>
        <p:spPr>
          <a:xfrm>
            <a:off x="6172200" y="1371600"/>
            <a:ext cx="2895600" cy="2133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Decision Algorithm/Model </a:t>
            </a: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based on</a:t>
            </a:r>
            <a:r>
              <a:rPr lang="en-US"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decision parameters</a:t>
            </a:r>
            <a:endParaRPr lang="en-US"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10" name="Right Arrow 9"/>
          <p:cNvSpPr/>
          <p:nvPr/>
        </p:nvSpPr>
        <p:spPr>
          <a:xfrm rot="20586484">
            <a:off x="1242000" y="2723776"/>
            <a:ext cx="5491102" cy="503528"/>
          </a:xfrm>
          <a:prstGeom prst="rightArrow">
            <a:avLst>
              <a:gd name="adj1" fmla="val 50000"/>
              <a:gd name="adj2" fmla="val 57385"/>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Requires</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nvGrpSpPr>
          <p:cNvPr id="18" name="Group 17"/>
          <p:cNvGrpSpPr/>
          <p:nvPr/>
        </p:nvGrpSpPr>
        <p:grpSpPr>
          <a:xfrm>
            <a:off x="5791200" y="3733800"/>
            <a:ext cx="3352800" cy="685800"/>
            <a:chOff x="0" y="267999"/>
            <a:chExt cx="6096000" cy="936000"/>
          </a:xfrm>
        </p:grpSpPr>
        <p:sp>
          <p:nvSpPr>
            <p:cNvPr id="19" name="Rounded Rectangle 18"/>
            <p:cNvSpPr/>
            <p:nvPr/>
          </p:nvSpPr>
          <p:spPr>
            <a:xfrm>
              <a:off x="0" y="267999"/>
              <a:ext cx="6096000" cy="936000"/>
            </a:xfrm>
            <a:prstGeom prst="roundRect">
              <a:avLst/>
            </a:prstGeom>
          </p:spPr>
          <p:style>
            <a:lnRef idx="0">
              <a:schemeClr val="accent1"/>
            </a:lnRef>
            <a:fillRef idx="3">
              <a:schemeClr val="accent1"/>
            </a:fillRef>
            <a:effectRef idx="3">
              <a:schemeClr val="accent1"/>
            </a:effectRef>
            <a:fontRef idx="minor">
              <a:schemeClr val="lt1"/>
            </a:fontRef>
          </p:style>
          <p:txBody>
            <a:bodyPr/>
            <a:lstStyle/>
            <a:p>
              <a:pPr algn="ctr"/>
              <a:r>
                <a:rPr lang="en-US"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Most of the Decision Models proposed in the Literature requires</a:t>
              </a:r>
              <a:endParaRPr lang="en-US" sz="1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0" name="Rounded Rectangle 4"/>
            <p:cNvSpPr/>
            <p:nvPr/>
          </p:nvSpPr>
          <p:spPr>
            <a:xfrm>
              <a:off x="45692" y="313691"/>
              <a:ext cx="6004616" cy="84461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endParaRPr lang="en-US" sz="3900" b="1" kern="12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sp>
        <p:nvSpPr>
          <p:cNvPr id="17" name="Right Arrow 16"/>
          <p:cNvSpPr/>
          <p:nvPr/>
        </p:nvSpPr>
        <p:spPr>
          <a:xfrm rot="5400000">
            <a:off x="7713036" y="2802563"/>
            <a:ext cx="1536655" cy="503528"/>
          </a:xfrm>
          <a:prstGeom prst="rightArrow">
            <a:avLst>
              <a:gd name="adj1" fmla="val 50000"/>
              <a:gd name="adj2" fmla="val 57385"/>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nvGrpSpPr>
          <p:cNvPr id="22" name="Group 21"/>
          <p:cNvGrpSpPr/>
          <p:nvPr/>
        </p:nvGrpSpPr>
        <p:grpSpPr>
          <a:xfrm>
            <a:off x="5486400" y="4572000"/>
            <a:ext cx="1905000" cy="2057400"/>
            <a:chOff x="0" y="267999"/>
            <a:chExt cx="6096000" cy="936000"/>
          </a:xfrm>
        </p:grpSpPr>
        <p:sp>
          <p:nvSpPr>
            <p:cNvPr id="23" name="Rounded Rectangle 22"/>
            <p:cNvSpPr/>
            <p:nvPr/>
          </p:nvSpPr>
          <p:spPr>
            <a:xfrm>
              <a:off x="0" y="267999"/>
              <a:ext cx="6096000" cy="936000"/>
            </a:xfrm>
            <a:prstGeom prst="roundRect">
              <a:avLst/>
            </a:prstGeom>
          </p:spPr>
          <p:style>
            <a:lnRef idx="0">
              <a:schemeClr val="accent1"/>
            </a:lnRef>
            <a:fillRef idx="3">
              <a:schemeClr val="accent1"/>
            </a:fillRef>
            <a:effectRef idx="3">
              <a:schemeClr val="accent1"/>
            </a:effectRef>
            <a:fontRef idx="minor">
              <a:schemeClr val="lt1"/>
            </a:fontRef>
          </p:style>
          <p:txBody>
            <a:bodyPr/>
            <a:lstStyle/>
            <a:p>
              <a:pPr algn="ctr"/>
              <a:r>
                <a:rPr lang="en-US"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Information (or values of decision parameters)   about the Network to be delivered to Mobile Terminal</a:t>
              </a:r>
              <a:endParaRPr lang="en-US" sz="1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4" name="Rounded Rectangle 4"/>
            <p:cNvSpPr/>
            <p:nvPr/>
          </p:nvSpPr>
          <p:spPr>
            <a:xfrm>
              <a:off x="45692" y="313691"/>
              <a:ext cx="6004616" cy="84461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endParaRPr lang="en-US" sz="3900" b="1" kern="12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sp>
        <p:nvSpPr>
          <p:cNvPr id="25" name="Rectangle 24"/>
          <p:cNvSpPr/>
          <p:nvPr/>
        </p:nvSpPr>
        <p:spPr>
          <a:xfrm>
            <a:off x="7391400" y="5181600"/>
            <a:ext cx="1676400" cy="8382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HOW?  </a:t>
            </a:r>
          </a:p>
          <a:p>
            <a:pPr algn="ct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First Problem of my PhD</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6" name="Right Arrow 25"/>
          <p:cNvSpPr/>
          <p:nvPr/>
        </p:nvSpPr>
        <p:spPr>
          <a:xfrm>
            <a:off x="7315200" y="5562600"/>
            <a:ext cx="228600" cy="228600"/>
          </a:xfrm>
          <a:prstGeom prst="rightArrow">
            <a:avLst>
              <a:gd name="adj1" fmla="val 50000"/>
              <a:gd name="adj2" fmla="val 57385"/>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nvGrpSpPr>
          <p:cNvPr id="36" name="Group 35"/>
          <p:cNvGrpSpPr/>
          <p:nvPr/>
        </p:nvGrpSpPr>
        <p:grpSpPr>
          <a:xfrm>
            <a:off x="7467600" y="4648200"/>
            <a:ext cx="1600200" cy="1905000"/>
            <a:chOff x="0" y="267999"/>
            <a:chExt cx="6096000" cy="936000"/>
          </a:xfrm>
        </p:grpSpPr>
        <p:sp>
          <p:nvSpPr>
            <p:cNvPr id="37" name="Rounded Rectangle 36"/>
            <p:cNvSpPr/>
            <p:nvPr/>
          </p:nvSpPr>
          <p:spPr>
            <a:xfrm>
              <a:off x="0" y="267999"/>
              <a:ext cx="6096000" cy="936000"/>
            </a:xfrm>
            <a:prstGeom prst="roundRect">
              <a:avLst/>
            </a:prstGeom>
          </p:spPr>
          <p:style>
            <a:lnRef idx="0">
              <a:schemeClr val="accent1"/>
            </a:lnRef>
            <a:fillRef idx="3">
              <a:schemeClr val="accent1"/>
            </a:fillRef>
            <a:effectRef idx="3">
              <a:schemeClr val="accent1"/>
            </a:effectRef>
            <a:fontRef idx="minor">
              <a:schemeClr val="lt1"/>
            </a:fontRef>
          </p:style>
          <p:txBody>
            <a:bodyPr/>
            <a:lstStyle/>
            <a:p>
              <a:pPr algn="ctr"/>
              <a:r>
                <a:rPr lang="en-US"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User Preferences for Network Parameters</a:t>
              </a:r>
              <a:endParaRPr lang="en-US" sz="1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8" name="Rounded Rectangle 4"/>
            <p:cNvSpPr/>
            <p:nvPr/>
          </p:nvSpPr>
          <p:spPr>
            <a:xfrm>
              <a:off x="45692" y="313691"/>
              <a:ext cx="6004616" cy="84461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endParaRPr lang="en-US" sz="3900" b="1" kern="12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sp>
        <p:nvSpPr>
          <p:cNvPr id="35" name="Right Arrow 34"/>
          <p:cNvSpPr/>
          <p:nvPr/>
        </p:nvSpPr>
        <p:spPr>
          <a:xfrm rot="5400000">
            <a:off x="8130235" y="4320237"/>
            <a:ext cx="304801" cy="503528"/>
          </a:xfrm>
          <a:prstGeom prst="rightArrow">
            <a:avLst>
              <a:gd name="adj1" fmla="val 50000"/>
              <a:gd name="adj2" fmla="val 57385"/>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9" name="Right Arrow 38"/>
          <p:cNvSpPr/>
          <p:nvPr/>
        </p:nvSpPr>
        <p:spPr>
          <a:xfrm rot="10800000">
            <a:off x="7315200" y="5715000"/>
            <a:ext cx="228600" cy="457200"/>
          </a:xfrm>
          <a:prstGeom prst="rightArrow">
            <a:avLst>
              <a:gd name="adj1" fmla="val 50000"/>
              <a:gd name="adj2" fmla="val 57385"/>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0" name="Rectangle 39"/>
          <p:cNvSpPr/>
          <p:nvPr/>
        </p:nvSpPr>
        <p:spPr>
          <a:xfrm>
            <a:off x="5410200" y="5334000"/>
            <a:ext cx="1905000" cy="10668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HOW?  </a:t>
            </a:r>
          </a:p>
          <a:p>
            <a:pPr algn="ct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Second Related Problem of my PhD</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1" name="Right Arrow 20"/>
          <p:cNvSpPr/>
          <p:nvPr/>
        </p:nvSpPr>
        <p:spPr>
          <a:xfrm rot="5400000">
            <a:off x="6195363" y="4244038"/>
            <a:ext cx="304801" cy="503528"/>
          </a:xfrm>
          <a:prstGeom prst="rightArrow">
            <a:avLst>
              <a:gd name="adj1" fmla="val 50000"/>
              <a:gd name="adj2" fmla="val 57385"/>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500" fill="hold"/>
                                        <p:tgtEl>
                                          <p:spTgt spid="11"/>
                                        </p:tgtEl>
                                        <p:attrNameLst>
                                          <p:attrName>ppt_x</p:attrName>
                                        </p:attrNameLst>
                                      </p:cBhvr>
                                      <p:tavLst>
                                        <p:tav tm="0">
                                          <p:val>
                                            <p:strVal val="#ppt_x"/>
                                          </p:val>
                                        </p:tav>
                                        <p:tav tm="100000">
                                          <p:val>
                                            <p:strVal val="#ppt_x"/>
                                          </p:val>
                                        </p:tav>
                                      </p:tavLst>
                                    </p:anim>
                                    <p:anim calcmode="lin" valueType="num">
                                      <p:cBhvr additive="base">
                                        <p:cTn id="2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blinds(horizontal)">
                                      <p:cBhvr>
                                        <p:cTn id="28" dur="500"/>
                                        <p:tgtEl>
                                          <p:spTgt spid="17"/>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blinds(horizontal)">
                                      <p:cBhvr>
                                        <p:cTn id="33" dur="500"/>
                                        <p:tgtEl>
                                          <p:spTgt spid="18"/>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blinds(horizontal)">
                                      <p:cBhvr>
                                        <p:cTn id="38" dur="500"/>
                                        <p:tgtEl>
                                          <p:spTgt spid="21"/>
                                        </p:tgtEl>
                                      </p:cBhvr>
                                    </p:animEffect>
                                  </p:childTnLst>
                                </p:cTn>
                              </p:par>
                              <p:par>
                                <p:cTn id="39" presetID="3" presetClass="entr" presetSubtype="10" fill="hold" nodeType="with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blinds(horizontal)">
                                      <p:cBhvr>
                                        <p:cTn id="41" dur="500"/>
                                        <p:tgtEl>
                                          <p:spTgt spid="22"/>
                                        </p:tgtEl>
                                      </p:cBhvr>
                                    </p:animEffect>
                                  </p:childTnLst>
                                </p:cTn>
                              </p:par>
                            </p:childTnLst>
                          </p:cTn>
                        </p:par>
                      </p:childTnLst>
                    </p:cTn>
                  </p:par>
                  <p:par>
                    <p:cTn id="42" fill="hold">
                      <p:stCondLst>
                        <p:cond delay="indefinite"/>
                      </p:stCondLst>
                      <p:childTnLst>
                        <p:par>
                          <p:cTn id="43" fill="hold">
                            <p:stCondLst>
                              <p:cond delay="0"/>
                            </p:stCondLst>
                            <p:childTnLst>
                              <p:par>
                                <p:cTn id="44" presetID="30" presetClass="entr" presetSubtype="0" fill="hold" grpId="0" nodeType="click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fade">
                                      <p:cBhvr>
                                        <p:cTn id="46" dur="800" decel="100000"/>
                                        <p:tgtEl>
                                          <p:spTgt spid="26"/>
                                        </p:tgtEl>
                                      </p:cBhvr>
                                    </p:animEffect>
                                    <p:anim calcmode="lin" valueType="num">
                                      <p:cBhvr>
                                        <p:cTn id="47" dur="800" decel="100000" fill="hold"/>
                                        <p:tgtEl>
                                          <p:spTgt spid="26"/>
                                        </p:tgtEl>
                                        <p:attrNameLst>
                                          <p:attrName>style.rotation</p:attrName>
                                        </p:attrNameLst>
                                      </p:cBhvr>
                                      <p:tavLst>
                                        <p:tav tm="0">
                                          <p:val>
                                            <p:fltVal val="-90"/>
                                          </p:val>
                                        </p:tav>
                                        <p:tav tm="100000">
                                          <p:val>
                                            <p:fltVal val="0"/>
                                          </p:val>
                                        </p:tav>
                                      </p:tavLst>
                                    </p:anim>
                                    <p:anim calcmode="lin" valueType="num">
                                      <p:cBhvr>
                                        <p:cTn id="48" dur="800" decel="100000" fill="hold"/>
                                        <p:tgtEl>
                                          <p:spTgt spid="26"/>
                                        </p:tgtEl>
                                        <p:attrNameLst>
                                          <p:attrName>ppt_x</p:attrName>
                                        </p:attrNameLst>
                                      </p:cBhvr>
                                      <p:tavLst>
                                        <p:tav tm="0">
                                          <p:val>
                                            <p:strVal val="#ppt_x+0.4"/>
                                          </p:val>
                                        </p:tav>
                                        <p:tav tm="100000">
                                          <p:val>
                                            <p:strVal val="#ppt_x-0.05"/>
                                          </p:val>
                                        </p:tav>
                                      </p:tavLst>
                                    </p:anim>
                                    <p:anim calcmode="lin" valueType="num">
                                      <p:cBhvr>
                                        <p:cTn id="49" dur="800" decel="100000" fill="hold"/>
                                        <p:tgtEl>
                                          <p:spTgt spid="26"/>
                                        </p:tgtEl>
                                        <p:attrNameLst>
                                          <p:attrName>ppt_y</p:attrName>
                                        </p:attrNameLst>
                                      </p:cBhvr>
                                      <p:tavLst>
                                        <p:tav tm="0">
                                          <p:val>
                                            <p:strVal val="#ppt_y-0.4"/>
                                          </p:val>
                                        </p:tav>
                                        <p:tav tm="100000">
                                          <p:val>
                                            <p:strVal val="#ppt_y+0.1"/>
                                          </p:val>
                                        </p:tav>
                                      </p:tavLst>
                                    </p:anim>
                                    <p:anim calcmode="lin" valueType="num">
                                      <p:cBhvr>
                                        <p:cTn id="50" dur="200" accel="100000" fill="hold">
                                          <p:stCondLst>
                                            <p:cond delay="800"/>
                                          </p:stCondLst>
                                        </p:cTn>
                                        <p:tgtEl>
                                          <p:spTgt spid="26"/>
                                        </p:tgtEl>
                                        <p:attrNameLst>
                                          <p:attrName>ppt_x</p:attrName>
                                        </p:attrNameLst>
                                      </p:cBhvr>
                                      <p:tavLst>
                                        <p:tav tm="0">
                                          <p:val>
                                            <p:strVal val="#ppt_x-0.05"/>
                                          </p:val>
                                        </p:tav>
                                        <p:tav tm="100000">
                                          <p:val>
                                            <p:strVal val="#ppt_x"/>
                                          </p:val>
                                        </p:tav>
                                      </p:tavLst>
                                    </p:anim>
                                    <p:anim calcmode="lin" valueType="num">
                                      <p:cBhvr>
                                        <p:cTn id="51" dur="200" accel="100000" fill="hold">
                                          <p:stCondLst>
                                            <p:cond delay="800"/>
                                          </p:stCondLst>
                                        </p:cTn>
                                        <p:tgtEl>
                                          <p:spTgt spid="26"/>
                                        </p:tgtEl>
                                        <p:attrNameLst>
                                          <p:attrName>ppt_y</p:attrName>
                                        </p:attrNameLst>
                                      </p:cBhvr>
                                      <p:tavLst>
                                        <p:tav tm="0">
                                          <p:val>
                                            <p:strVal val="#ppt_y+0.1"/>
                                          </p:val>
                                        </p:tav>
                                        <p:tav tm="100000">
                                          <p:val>
                                            <p:strVal val="#ppt_y"/>
                                          </p:val>
                                        </p:tav>
                                      </p:tavLst>
                                    </p:anim>
                                  </p:childTnLst>
                                </p:cTn>
                              </p:par>
                              <p:par>
                                <p:cTn id="52" presetID="30" presetClass="entr" presetSubtype="0" fill="hold" grpId="0" nodeType="withEffect">
                                  <p:stCondLst>
                                    <p:cond delay="0"/>
                                  </p:stCondLst>
                                  <p:childTnLst>
                                    <p:set>
                                      <p:cBhvr>
                                        <p:cTn id="53" dur="1" fill="hold">
                                          <p:stCondLst>
                                            <p:cond delay="0"/>
                                          </p:stCondLst>
                                        </p:cTn>
                                        <p:tgtEl>
                                          <p:spTgt spid="25"/>
                                        </p:tgtEl>
                                        <p:attrNameLst>
                                          <p:attrName>style.visibility</p:attrName>
                                        </p:attrNameLst>
                                      </p:cBhvr>
                                      <p:to>
                                        <p:strVal val="visible"/>
                                      </p:to>
                                    </p:set>
                                    <p:animEffect transition="in" filter="fade">
                                      <p:cBhvr>
                                        <p:cTn id="54" dur="800" decel="100000"/>
                                        <p:tgtEl>
                                          <p:spTgt spid="25"/>
                                        </p:tgtEl>
                                      </p:cBhvr>
                                    </p:animEffect>
                                    <p:anim calcmode="lin" valueType="num">
                                      <p:cBhvr>
                                        <p:cTn id="55" dur="800" decel="100000" fill="hold"/>
                                        <p:tgtEl>
                                          <p:spTgt spid="25"/>
                                        </p:tgtEl>
                                        <p:attrNameLst>
                                          <p:attrName>style.rotation</p:attrName>
                                        </p:attrNameLst>
                                      </p:cBhvr>
                                      <p:tavLst>
                                        <p:tav tm="0">
                                          <p:val>
                                            <p:fltVal val="-90"/>
                                          </p:val>
                                        </p:tav>
                                        <p:tav tm="100000">
                                          <p:val>
                                            <p:fltVal val="0"/>
                                          </p:val>
                                        </p:tav>
                                      </p:tavLst>
                                    </p:anim>
                                    <p:anim calcmode="lin" valueType="num">
                                      <p:cBhvr>
                                        <p:cTn id="56" dur="800" decel="100000" fill="hold"/>
                                        <p:tgtEl>
                                          <p:spTgt spid="25"/>
                                        </p:tgtEl>
                                        <p:attrNameLst>
                                          <p:attrName>ppt_x</p:attrName>
                                        </p:attrNameLst>
                                      </p:cBhvr>
                                      <p:tavLst>
                                        <p:tav tm="0">
                                          <p:val>
                                            <p:strVal val="#ppt_x+0.4"/>
                                          </p:val>
                                        </p:tav>
                                        <p:tav tm="100000">
                                          <p:val>
                                            <p:strVal val="#ppt_x-0.05"/>
                                          </p:val>
                                        </p:tav>
                                      </p:tavLst>
                                    </p:anim>
                                    <p:anim calcmode="lin" valueType="num">
                                      <p:cBhvr>
                                        <p:cTn id="57" dur="800" decel="100000" fill="hold"/>
                                        <p:tgtEl>
                                          <p:spTgt spid="25"/>
                                        </p:tgtEl>
                                        <p:attrNameLst>
                                          <p:attrName>ppt_y</p:attrName>
                                        </p:attrNameLst>
                                      </p:cBhvr>
                                      <p:tavLst>
                                        <p:tav tm="0">
                                          <p:val>
                                            <p:strVal val="#ppt_y-0.4"/>
                                          </p:val>
                                        </p:tav>
                                        <p:tav tm="100000">
                                          <p:val>
                                            <p:strVal val="#ppt_y+0.1"/>
                                          </p:val>
                                        </p:tav>
                                      </p:tavLst>
                                    </p:anim>
                                    <p:anim calcmode="lin" valueType="num">
                                      <p:cBhvr>
                                        <p:cTn id="58" dur="200" accel="100000" fill="hold">
                                          <p:stCondLst>
                                            <p:cond delay="800"/>
                                          </p:stCondLst>
                                        </p:cTn>
                                        <p:tgtEl>
                                          <p:spTgt spid="25"/>
                                        </p:tgtEl>
                                        <p:attrNameLst>
                                          <p:attrName>ppt_x</p:attrName>
                                        </p:attrNameLst>
                                      </p:cBhvr>
                                      <p:tavLst>
                                        <p:tav tm="0">
                                          <p:val>
                                            <p:strVal val="#ppt_x-0.05"/>
                                          </p:val>
                                        </p:tav>
                                        <p:tav tm="100000">
                                          <p:val>
                                            <p:strVal val="#ppt_x"/>
                                          </p:val>
                                        </p:tav>
                                      </p:tavLst>
                                    </p:anim>
                                    <p:anim calcmode="lin" valueType="num">
                                      <p:cBhvr>
                                        <p:cTn id="59" dur="200" accel="100000" fill="hold">
                                          <p:stCondLst>
                                            <p:cond delay="800"/>
                                          </p:stCondLst>
                                        </p:cTn>
                                        <p:tgtEl>
                                          <p:spTgt spid="25"/>
                                        </p:tgtEl>
                                        <p:attrNameLst>
                                          <p:attrName>ppt_y</p:attrName>
                                        </p:attrNameLst>
                                      </p:cBhvr>
                                      <p:tavLst>
                                        <p:tav tm="0">
                                          <p:val>
                                            <p:strVal val="#ppt_y+0.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xit" presetSubtype="4" fill="hold" grpId="1" nodeType="clickEffect">
                                  <p:stCondLst>
                                    <p:cond delay="0"/>
                                  </p:stCondLst>
                                  <p:childTnLst>
                                    <p:anim calcmode="lin" valueType="num">
                                      <p:cBhvr additive="base">
                                        <p:cTn id="63" dur="500"/>
                                        <p:tgtEl>
                                          <p:spTgt spid="21"/>
                                        </p:tgtEl>
                                        <p:attrNameLst>
                                          <p:attrName>ppt_x</p:attrName>
                                        </p:attrNameLst>
                                      </p:cBhvr>
                                      <p:tavLst>
                                        <p:tav tm="0">
                                          <p:val>
                                            <p:strVal val="ppt_x"/>
                                          </p:val>
                                        </p:tav>
                                        <p:tav tm="100000">
                                          <p:val>
                                            <p:strVal val="ppt_x"/>
                                          </p:val>
                                        </p:tav>
                                      </p:tavLst>
                                    </p:anim>
                                    <p:anim calcmode="lin" valueType="num">
                                      <p:cBhvr additive="base">
                                        <p:cTn id="64" dur="500"/>
                                        <p:tgtEl>
                                          <p:spTgt spid="21"/>
                                        </p:tgtEl>
                                        <p:attrNameLst>
                                          <p:attrName>ppt_y</p:attrName>
                                        </p:attrNameLst>
                                      </p:cBhvr>
                                      <p:tavLst>
                                        <p:tav tm="0">
                                          <p:val>
                                            <p:strVal val="ppt_y"/>
                                          </p:val>
                                        </p:tav>
                                        <p:tav tm="100000">
                                          <p:val>
                                            <p:strVal val="1+ppt_h/2"/>
                                          </p:val>
                                        </p:tav>
                                      </p:tavLst>
                                    </p:anim>
                                    <p:set>
                                      <p:cBhvr>
                                        <p:cTn id="65" dur="1" fill="hold">
                                          <p:stCondLst>
                                            <p:cond delay="499"/>
                                          </p:stCondLst>
                                        </p:cTn>
                                        <p:tgtEl>
                                          <p:spTgt spid="21"/>
                                        </p:tgtEl>
                                        <p:attrNameLst>
                                          <p:attrName>style.visibility</p:attrName>
                                        </p:attrNameLst>
                                      </p:cBhvr>
                                      <p:to>
                                        <p:strVal val="hidden"/>
                                      </p:to>
                                    </p:set>
                                  </p:childTnLst>
                                </p:cTn>
                              </p:par>
                              <p:par>
                                <p:cTn id="66" presetID="2" presetClass="exit" presetSubtype="4" fill="hold" grpId="1" nodeType="withEffect">
                                  <p:stCondLst>
                                    <p:cond delay="0"/>
                                  </p:stCondLst>
                                  <p:childTnLst>
                                    <p:anim calcmode="lin" valueType="num">
                                      <p:cBhvr additive="base">
                                        <p:cTn id="67" dur="500"/>
                                        <p:tgtEl>
                                          <p:spTgt spid="26"/>
                                        </p:tgtEl>
                                        <p:attrNameLst>
                                          <p:attrName>ppt_x</p:attrName>
                                        </p:attrNameLst>
                                      </p:cBhvr>
                                      <p:tavLst>
                                        <p:tav tm="0">
                                          <p:val>
                                            <p:strVal val="ppt_x"/>
                                          </p:val>
                                        </p:tav>
                                        <p:tav tm="100000">
                                          <p:val>
                                            <p:strVal val="ppt_x"/>
                                          </p:val>
                                        </p:tav>
                                      </p:tavLst>
                                    </p:anim>
                                    <p:anim calcmode="lin" valueType="num">
                                      <p:cBhvr additive="base">
                                        <p:cTn id="68" dur="500"/>
                                        <p:tgtEl>
                                          <p:spTgt spid="26"/>
                                        </p:tgtEl>
                                        <p:attrNameLst>
                                          <p:attrName>ppt_y</p:attrName>
                                        </p:attrNameLst>
                                      </p:cBhvr>
                                      <p:tavLst>
                                        <p:tav tm="0">
                                          <p:val>
                                            <p:strVal val="ppt_y"/>
                                          </p:val>
                                        </p:tav>
                                        <p:tav tm="100000">
                                          <p:val>
                                            <p:strVal val="1+ppt_h/2"/>
                                          </p:val>
                                        </p:tav>
                                      </p:tavLst>
                                    </p:anim>
                                    <p:set>
                                      <p:cBhvr>
                                        <p:cTn id="69" dur="1" fill="hold">
                                          <p:stCondLst>
                                            <p:cond delay="499"/>
                                          </p:stCondLst>
                                        </p:cTn>
                                        <p:tgtEl>
                                          <p:spTgt spid="26"/>
                                        </p:tgtEl>
                                        <p:attrNameLst>
                                          <p:attrName>style.visibility</p:attrName>
                                        </p:attrNameLst>
                                      </p:cBhvr>
                                      <p:to>
                                        <p:strVal val="hidden"/>
                                      </p:to>
                                    </p:set>
                                  </p:childTnLst>
                                </p:cTn>
                              </p:par>
                              <p:par>
                                <p:cTn id="70" presetID="2" presetClass="exit" presetSubtype="4" fill="hold" nodeType="withEffect">
                                  <p:stCondLst>
                                    <p:cond delay="0"/>
                                  </p:stCondLst>
                                  <p:childTnLst>
                                    <p:anim calcmode="lin" valueType="num">
                                      <p:cBhvr additive="base">
                                        <p:cTn id="71" dur="500"/>
                                        <p:tgtEl>
                                          <p:spTgt spid="22"/>
                                        </p:tgtEl>
                                        <p:attrNameLst>
                                          <p:attrName>ppt_x</p:attrName>
                                        </p:attrNameLst>
                                      </p:cBhvr>
                                      <p:tavLst>
                                        <p:tav tm="0">
                                          <p:val>
                                            <p:strVal val="ppt_x"/>
                                          </p:val>
                                        </p:tav>
                                        <p:tav tm="100000">
                                          <p:val>
                                            <p:strVal val="ppt_x"/>
                                          </p:val>
                                        </p:tav>
                                      </p:tavLst>
                                    </p:anim>
                                    <p:anim calcmode="lin" valueType="num">
                                      <p:cBhvr additive="base">
                                        <p:cTn id="72" dur="500"/>
                                        <p:tgtEl>
                                          <p:spTgt spid="22"/>
                                        </p:tgtEl>
                                        <p:attrNameLst>
                                          <p:attrName>ppt_y</p:attrName>
                                        </p:attrNameLst>
                                      </p:cBhvr>
                                      <p:tavLst>
                                        <p:tav tm="0">
                                          <p:val>
                                            <p:strVal val="ppt_y"/>
                                          </p:val>
                                        </p:tav>
                                        <p:tav tm="100000">
                                          <p:val>
                                            <p:strVal val="1+ppt_h/2"/>
                                          </p:val>
                                        </p:tav>
                                      </p:tavLst>
                                    </p:anim>
                                    <p:set>
                                      <p:cBhvr>
                                        <p:cTn id="73" dur="1" fill="hold">
                                          <p:stCondLst>
                                            <p:cond delay="499"/>
                                          </p:stCondLst>
                                        </p:cTn>
                                        <p:tgtEl>
                                          <p:spTgt spid="22"/>
                                        </p:tgtEl>
                                        <p:attrNameLst>
                                          <p:attrName>style.visibility</p:attrName>
                                        </p:attrNameLst>
                                      </p:cBhvr>
                                      <p:to>
                                        <p:strVal val="hidden"/>
                                      </p:to>
                                    </p:set>
                                  </p:childTnLst>
                                </p:cTn>
                              </p:par>
                              <p:par>
                                <p:cTn id="74" presetID="2" presetClass="exit" presetSubtype="4" fill="hold" grpId="1" nodeType="withEffect">
                                  <p:stCondLst>
                                    <p:cond delay="0"/>
                                  </p:stCondLst>
                                  <p:childTnLst>
                                    <p:anim calcmode="lin" valueType="num">
                                      <p:cBhvr additive="base">
                                        <p:cTn id="75" dur="500"/>
                                        <p:tgtEl>
                                          <p:spTgt spid="25"/>
                                        </p:tgtEl>
                                        <p:attrNameLst>
                                          <p:attrName>ppt_x</p:attrName>
                                        </p:attrNameLst>
                                      </p:cBhvr>
                                      <p:tavLst>
                                        <p:tav tm="0">
                                          <p:val>
                                            <p:strVal val="ppt_x"/>
                                          </p:val>
                                        </p:tav>
                                        <p:tav tm="100000">
                                          <p:val>
                                            <p:strVal val="ppt_x"/>
                                          </p:val>
                                        </p:tav>
                                      </p:tavLst>
                                    </p:anim>
                                    <p:anim calcmode="lin" valueType="num">
                                      <p:cBhvr additive="base">
                                        <p:cTn id="76" dur="500"/>
                                        <p:tgtEl>
                                          <p:spTgt spid="25"/>
                                        </p:tgtEl>
                                        <p:attrNameLst>
                                          <p:attrName>ppt_y</p:attrName>
                                        </p:attrNameLst>
                                      </p:cBhvr>
                                      <p:tavLst>
                                        <p:tav tm="0">
                                          <p:val>
                                            <p:strVal val="ppt_y"/>
                                          </p:val>
                                        </p:tav>
                                        <p:tav tm="100000">
                                          <p:val>
                                            <p:strVal val="1+ppt_h/2"/>
                                          </p:val>
                                        </p:tav>
                                      </p:tavLst>
                                    </p:anim>
                                    <p:set>
                                      <p:cBhvr>
                                        <p:cTn id="77" dur="1" fill="hold">
                                          <p:stCondLst>
                                            <p:cond delay="499"/>
                                          </p:stCondLst>
                                        </p:cTn>
                                        <p:tgtEl>
                                          <p:spTgt spid="25"/>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35"/>
                                        </p:tgtEl>
                                        <p:attrNameLst>
                                          <p:attrName>style.visibility</p:attrName>
                                        </p:attrNameLst>
                                      </p:cBhvr>
                                      <p:to>
                                        <p:strVal val="visible"/>
                                      </p:to>
                                    </p:set>
                                    <p:animEffect transition="in" filter="blinds(horizontal)">
                                      <p:cBhvr>
                                        <p:cTn id="82" dur="500"/>
                                        <p:tgtEl>
                                          <p:spTgt spid="35"/>
                                        </p:tgtEl>
                                      </p:cBhvr>
                                    </p:animEffect>
                                  </p:childTnLst>
                                </p:cTn>
                              </p:par>
                              <p:par>
                                <p:cTn id="83" presetID="3" presetClass="entr" presetSubtype="10" fill="hold" nodeType="withEffect">
                                  <p:stCondLst>
                                    <p:cond delay="0"/>
                                  </p:stCondLst>
                                  <p:childTnLst>
                                    <p:set>
                                      <p:cBhvr>
                                        <p:cTn id="84" dur="1" fill="hold">
                                          <p:stCondLst>
                                            <p:cond delay="0"/>
                                          </p:stCondLst>
                                        </p:cTn>
                                        <p:tgtEl>
                                          <p:spTgt spid="36"/>
                                        </p:tgtEl>
                                        <p:attrNameLst>
                                          <p:attrName>style.visibility</p:attrName>
                                        </p:attrNameLst>
                                      </p:cBhvr>
                                      <p:to>
                                        <p:strVal val="visible"/>
                                      </p:to>
                                    </p:set>
                                    <p:animEffect transition="in" filter="blinds(horizontal)">
                                      <p:cBhvr>
                                        <p:cTn id="85" dur="500"/>
                                        <p:tgtEl>
                                          <p:spTgt spid="36"/>
                                        </p:tgtEl>
                                      </p:cBhvr>
                                    </p:animEffect>
                                  </p:childTnLst>
                                </p:cTn>
                              </p:par>
                            </p:childTnLst>
                          </p:cTn>
                        </p:par>
                      </p:childTnLst>
                    </p:cTn>
                  </p:par>
                  <p:par>
                    <p:cTn id="86" fill="hold">
                      <p:stCondLst>
                        <p:cond delay="indefinite"/>
                      </p:stCondLst>
                      <p:childTnLst>
                        <p:par>
                          <p:cTn id="87" fill="hold">
                            <p:stCondLst>
                              <p:cond delay="0"/>
                            </p:stCondLst>
                            <p:childTnLst>
                              <p:par>
                                <p:cTn id="88" presetID="30" presetClass="entr" presetSubtype="0" fill="hold" grpId="0" nodeType="clickEffect">
                                  <p:stCondLst>
                                    <p:cond delay="0"/>
                                  </p:stCondLst>
                                  <p:childTnLst>
                                    <p:set>
                                      <p:cBhvr>
                                        <p:cTn id="89" dur="1" fill="hold">
                                          <p:stCondLst>
                                            <p:cond delay="0"/>
                                          </p:stCondLst>
                                        </p:cTn>
                                        <p:tgtEl>
                                          <p:spTgt spid="39"/>
                                        </p:tgtEl>
                                        <p:attrNameLst>
                                          <p:attrName>style.visibility</p:attrName>
                                        </p:attrNameLst>
                                      </p:cBhvr>
                                      <p:to>
                                        <p:strVal val="visible"/>
                                      </p:to>
                                    </p:set>
                                    <p:animEffect transition="in" filter="fade">
                                      <p:cBhvr>
                                        <p:cTn id="90" dur="800" decel="100000"/>
                                        <p:tgtEl>
                                          <p:spTgt spid="39"/>
                                        </p:tgtEl>
                                      </p:cBhvr>
                                    </p:animEffect>
                                    <p:anim calcmode="lin" valueType="num">
                                      <p:cBhvr>
                                        <p:cTn id="91" dur="800" decel="100000" fill="hold"/>
                                        <p:tgtEl>
                                          <p:spTgt spid="39"/>
                                        </p:tgtEl>
                                        <p:attrNameLst>
                                          <p:attrName>style.rotation</p:attrName>
                                        </p:attrNameLst>
                                      </p:cBhvr>
                                      <p:tavLst>
                                        <p:tav tm="0">
                                          <p:val>
                                            <p:fltVal val="-90"/>
                                          </p:val>
                                        </p:tav>
                                        <p:tav tm="100000">
                                          <p:val>
                                            <p:fltVal val="0"/>
                                          </p:val>
                                        </p:tav>
                                      </p:tavLst>
                                    </p:anim>
                                    <p:anim calcmode="lin" valueType="num">
                                      <p:cBhvr>
                                        <p:cTn id="92" dur="800" decel="100000" fill="hold"/>
                                        <p:tgtEl>
                                          <p:spTgt spid="39"/>
                                        </p:tgtEl>
                                        <p:attrNameLst>
                                          <p:attrName>ppt_x</p:attrName>
                                        </p:attrNameLst>
                                      </p:cBhvr>
                                      <p:tavLst>
                                        <p:tav tm="0">
                                          <p:val>
                                            <p:strVal val="#ppt_x+0.4"/>
                                          </p:val>
                                        </p:tav>
                                        <p:tav tm="100000">
                                          <p:val>
                                            <p:strVal val="#ppt_x-0.05"/>
                                          </p:val>
                                        </p:tav>
                                      </p:tavLst>
                                    </p:anim>
                                    <p:anim calcmode="lin" valueType="num">
                                      <p:cBhvr>
                                        <p:cTn id="93" dur="800" decel="100000" fill="hold"/>
                                        <p:tgtEl>
                                          <p:spTgt spid="39"/>
                                        </p:tgtEl>
                                        <p:attrNameLst>
                                          <p:attrName>ppt_y</p:attrName>
                                        </p:attrNameLst>
                                      </p:cBhvr>
                                      <p:tavLst>
                                        <p:tav tm="0">
                                          <p:val>
                                            <p:strVal val="#ppt_y-0.4"/>
                                          </p:val>
                                        </p:tav>
                                        <p:tav tm="100000">
                                          <p:val>
                                            <p:strVal val="#ppt_y+0.1"/>
                                          </p:val>
                                        </p:tav>
                                      </p:tavLst>
                                    </p:anim>
                                    <p:anim calcmode="lin" valueType="num">
                                      <p:cBhvr>
                                        <p:cTn id="94" dur="200" accel="100000" fill="hold">
                                          <p:stCondLst>
                                            <p:cond delay="800"/>
                                          </p:stCondLst>
                                        </p:cTn>
                                        <p:tgtEl>
                                          <p:spTgt spid="39"/>
                                        </p:tgtEl>
                                        <p:attrNameLst>
                                          <p:attrName>ppt_x</p:attrName>
                                        </p:attrNameLst>
                                      </p:cBhvr>
                                      <p:tavLst>
                                        <p:tav tm="0">
                                          <p:val>
                                            <p:strVal val="#ppt_x-0.05"/>
                                          </p:val>
                                        </p:tav>
                                        <p:tav tm="100000">
                                          <p:val>
                                            <p:strVal val="#ppt_x"/>
                                          </p:val>
                                        </p:tav>
                                      </p:tavLst>
                                    </p:anim>
                                    <p:anim calcmode="lin" valueType="num">
                                      <p:cBhvr>
                                        <p:cTn id="95" dur="200" accel="100000" fill="hold">
                                          <p:stCondLst>
                                            <p:cond delay="800"/>
                                          </p:stCondLst>
                                        </p:cTn>
                                        <p:tgtEl>
                                          <p:spTgt spid="39"/>
                                        </p:tgtEl>
                                        <p:attrNameLst>
                                          <p:attrName>ppt_y</p:attrName>
                                        </p:attrNameLst>
                                      </p:cBhvr>
                                      <p:tavLst>
                                        <p:tav tm="0">
                                          <p:val>
                                            <p:strVal val="#ppt_y+0.1"/>
                                          </p:val>
                                        </p:tav>
                                        <p:tav tm="100000">
                                          <p:val>
                                            <p:strVal val="#ppt_y"/>
                                          </p:val>
                                        </p:tav>
                                      </p:tavLst>
                                    </p:anim>
                                  </p:childTnLst>
                                </p:cTn>
                              </p:par>
                              <p:par>
                                <p:cTn id="96" presetID="30" presetClass="entr" presetSubtype="0" fill="hold" grpId="0" nodeType="withEffect">
                                  <p:stCondLst>
                                    <p:cond delay="0"/>
                                  </p:stCondLst>
                                  <p:childTnLst>
                                    <p:set>
                                      <p:cBhvr>
                                        <p:cTn id="97" dur="1" fill="hold">
                                          <p:stCondLst>
                                            <p:cond delay="0"/>
                                          </p:stCondLst>
                                        </p:cTn>
                                        <p:tgtEl>
                                          <p:spTgt spid="40"/>
                                        </p:tgtEl>
                                        <p:attrNameLst>
                                          <p:attrName>style.visibility</p:attrName>
                                        </p:attrNameLst>
                                      </p:cBhvr>
                                      <p:to>
                                        <p:strVal val="visible"/>
                                      </p:to>
                                    </p:set>
                                    <p:animEffect transition="in" filter="fade">
                                      <p:cBhvr>
                                        <p:cTn id="98" dur="800" decel="100000"/>
                                        <p:tgtEl>
                                          <p:spTgt spid="40"/>
                                        </p:tgtEl>
                                      </p:cBhvr>
                                    </p:animEffect>
                                    <p:anim calcmode="lin" valueType="num">
                                      <p:cBhvr>
                                        <p:cTn id="99" dur="800" decel="100000" fill="hold"/>
                                        <p:tgtEl>
                                          <p:spTgt spid="40"/>
                                        </p:tgtEl>
                                        <p:attrNameLst>
                                          <p:attrName>style.rotation</p:attrName>
                                        </p:attrNameLst>
                                      </p:cBhvr>
                                      <p:tavLst>
                                        <p:tav tm="0">
                                          <p:val>
                                            <p:fltVal val="-90"/>
                                          </p:val>
                                        </p:tav>
                                        <p:tav tm="100000">
                                          <p:val>
                                            <p:fltVal val="0"/>
                                          </p:val>
                                        </p:tav>
                                      </p:tavLst>
                                    </p:anim>
                                    <p:anim calcmode="lin" valueType="num">
                                      <p:cBhvr>
                                        <p:cTn id="100" dur="800" decel="100000" fill="hold"/>
                                        <p:tgtEl>
                                          <p:spTgt spid="40"/>
                                        </p:tgtEl>
                                        <p:attrNameLst>
                                          <p:attrName>ppt_x</p:attrName>
                                        </p:attrNameLst>
                                      </p:cBhvr>
                                      <p:tavLst>
                                        <p:tav tm="0">
                                          <p:val>
                                            <p:strVal val="#ppt_x+0.4"/>
                                          </p:val>
                                        </p:tav>
                                        <p:tav tm="100000">
                                          <p:val>
                                            <p:strVal val="#ppt_x-0.05"/>
                                          </p:val>
                                        </p:tav>
                                      </p:tavLst>
                                    </p:anim>
                                    <p:anim calcmode="lin" valueType="num">
                                      <p:cBhvr>
                                        <p:cTn id="101" dur="800" decel="100000" fill="hold"/>
                                        <p:tgtEl>
                                          <p:spTgt spid="40"/>
                                        </p:tgtEl>
                                        <p:attrNameLst>
                                          <p:attrName>ppt_y</p:attrName>
                                        </p:attrNameLst>
                                      </p:cBhvr>
                                      <p:tavLst>
                                        <p:tav tm="0">
                                          <p:val>
                                            <p:strVal val="#ppt_y-0.4"/>
                                          </p:val>
                                        </p:tav>
                                        <p:tav tm="100000">
                                          <p:val>
                                            <p:strVal val="#ppt_y+0.1"/>
                                          </p:val>
                                        </p:tav>
                                      </p:tavLst>
                                    </p:anim>
                                    <p:anim calcmode="lin" valueType="num">
                                      <p:cBhvr>
                                        <p:cTn id="102" dur="200" accel="100000" fill="hold">
                                          <p:stCondLst>
                                            <p:cond delay="800"/>
                                          </p:stCondLst>
                                        </p:cTn>
                                        <p:tgtEl>
                                          <p:spTgt spid="40"/>
                                        </p:tgtEl>
                                        <p:attrNameLst>
                                          <p:attrName>ppt_x</p:attrName>
                                        </p:attrNameLst>
                                      </p:cBhvr>
                                      <p:tavLst>
                                        <p:tav tm="0">
                                          <p:val>
                                            <p:strVal val="#ppt_x-0.05"/>
                                          </p:val>
                                        </p:tav>
                                        <p:tav tm="100000">
                                          <p:val>
                                            <p:strVal val="#ppt_x"/>
                                          </p:val>
                                        </p:tav>
                                      </p:tavLst>
                                    </p:anim>
                                    <p:anim calcmode="lin" valueType="num">
                                      <p:cBhvr>
                                        <p:cTn id="103" dur="200" accel="100000" fill="hold">
                                          <p:stCondLst>
                                            <p:cond delay="800"/>
                                          </p:stCondLst>
                                        </p:cTn>
                                        <p:tgtEl>
                                          <p:spTgt spid="40"/>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11" grpId="0" animBg="1"/>
      <p:bldP spid="10" grpId="0" animBg="1"/>
      <p:bldP spid="17" grpId="0" animBg="1"/>
      <p:bldP spid="25" grpId="0" animBg="1"/>
      <p:bldP spid="25" grpId="1" animBg="1"/>
      <p:bldP spid="26" grpId="0" animBg="1"/>
      <p:bldP spid="26" grpId="1" animBg="1"/>
      <p:bldP spid="35" grpId="0" animBg="1"/>
      <p:bldP spid="39" grpId="0" animBg="1"/>
      <p:bldP spid="40" grpId="0" animBg="1"/>
      <p:bldP spid="21" grpId="0" animBg="1"/>
      <p:bldP spid="21"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6705600" cy="1143000"/>
          </a:xfrm>
        </p:spPr>
        <p:txBody>
          <a:bodyPr>
            <a:normAutofit/>
          </a:bodyPr>
          <a:lstStyle/>
          <a:p>
            <a:pPr>
              <a:defRPr/>
            </a:pPr>
            <a:r>
              <a:rPr lang="en-US" dirty="0" smtClean="0"/>
              <a:t>Related Work</a:t>
            </a:r>
            <a:endParaRPr lang="en-US" dirty="0"/>
          </a:p>
        </p:txBody>
      </p:sp>
      <p:sp>
        <p:nvSpPr>
          <p:cNvPr id="4" name="Content Placeholder 3"/>
          <p:cNvSpPr>
            <a:spLocks noGrp="1"/>
          </p:cNvSpPr>
          <p:nvPr>
            <p:ph idx="1"/>
          </p:nvPr>
        </p:nvSpPr>
        <p:spPr>
          <a:xfrm>
            <a:off x="152400" y="1371601"/>
            <a:ext cx="8839200" cy="2743199"/>
          </a:xfrm>
        </p:spPr>
        <p:txBody>
          <a:bodyPr>
            <a:normAutofit/>
          </a:bodyPr>
          <a:lstStyle/>
          <a:p>
            <a:pPr algn="just"/>
            <a:r>
              <a:rPr lang="en-US" sz="2000" dirty="0" smtClean="0"/>
              <a:t>In IEEE 802.11 network, Access Point (AP) periodically advertises the network by broadcasting the beacon frame which mainly contains the network information. </a:t>
            </a:r>
          </a:p>
          <a:p>
            <a:pPr algn="just"/>
            <a:r>
              <a:rPr lang="en-US" sz="2000" dirty="0" smtClean="0"/>
              <a:t>To facilitate the communication between any two 802.11 compatible devices, the syntax, semantics and arrangement of this information in the beacon is standardized by 802.11 standard.</a:t>
            </a:r>
          </a:p>
          <a:p>
            <a:pPr algn="just"/>
            <a:r>
              <a:rPr lang="en-US" sz="2000" dirty="0" smtClean="0"/>
              <a:t>Most of the decision models proposed in the literature require additional information, which is not the part of standard beacon frame.</a:t>
            </a:r>
          </a:p>
          <a:p>
            <a:pPr algn="just"/>
            <a:endParaRPr lang="en-US" sz="2000" dirty="0" smtClean="0"/>
          </a:p>
          <a:p>
            <a:pPr algn="just"/>
            <a:endParaRPr lang="en-US" sz="2000" dirty="0"/>
          </a:p>
        </p:txBody>
      </p:sp>
      <p:pic>
        <p:nvPicPr>
          <p:cNvPr id="1026" name="Picture 2"/>
          <p:cNvPicPr>
            <a:picLocks noChangeAspect="1" noChangeArrowheads="1"/>
          </p:cNvPicPr>
          <p:nvPr/>
        </p:nvPicPr>
        <p:blipFill>
          <a:blip r:embed="rId2"/>
          <a:srcRect/>
          <a:stretch>
            <a:fillRect/>
          </a:stretch>
        </p:blipFill>
        <p:spPr bwMode="auto">
          <a:xfrm>
            <a:off x="1953581" y="4419600"/>
            <a:ext cx="7190419" cy="2362200"/>
          </a:xfrm>
          <a:prstGeom prst="rect">
            <a:avLst/>
          </a:prstGeom>
          <a:noFill/>
          <a:ln w="9525">
            <a:noFill/>
            <a:miter lim="800000"/>
            <a:headEnd/>
            <a:tailEnd/>
          </a:ln>
        </p:spPr>
      </p:pic>
      <p:sp>
        <p:nvSpPr>
          <p:cNvPr id="7" name="Rectangle 6"/>
          <p:cNvSpPr/>
          <p:nvPr/>
        </p:nvSpPr>
        <p:spPr>
          <a:xfrm>
            <a:off x="76200" y="6477000"/>
            <a:ext cx="3581400" cy="304800"/>
          </a:xfrm>
          <a:prstGeom prst="rect">
            <a:avLst/>
          </a:prstGeom>
          <a:solidFill>
            <a:srgbClr val="FFC000"/>
          </a:solidFill>
          <a:ln>
            <a:noFill/>
          </a:ln>
        </p:spPr>
        <p:style>
          <a:lnRef idx="2">
            <a:schemeClr val="accent6"/>
          </a:lnRef>
          <a:fillRef idx="1">
            <a:schemeClr val="lt1"/>
          </a:fillRef>
          <a:effectRef idx="0">
            <a:schemeClr val="accent6"/>
          </a:effectRef>
          <a:fontRef idx="minor">
            <a:schemeClr val="dk1"/>
          </a:fontRef>
        </p:style>
        <p:txBody>
          <a:bodyPr rtlCol="0" anchor="ctr"/>
          <a:lstStyle/>
          <a:p>
            <a:r>
              <a:rPr lang="en-US" b="1" dirty="0" smtClean="0"/>
              <a:t>Fig 1: 802.11 Beacon frame Format</a:t>
            </a:r>
            <a:endParaRPr lang="en-US" b="1" dirty="0"/>
          </a:p>
        </p:txBody>
      </p:sp>
      <p:cxnSp>
        <p:nvCxnSpPr>
          <p:cNvPr id="9" name="Straight Connector 8"/>
          <p:cNvCxnSpPr/>
          <p:nvPr/>
        </p:nvCxnSpPr>
        <p:spPr>
          <a:xfrm>
            <a:off x="0" y="4267200"/>
            <a:ext cx="9144000" cy="1588"/>
          </a:xfrm>
          <a:prstGeom prst="line">
            <a:avLst/>
          </a:prstGeom>
          <a:effectLst>
            <a:glow rad="63500">
              <a:schemeClr val="accent1">
                <a:satMod val="175000"/>
                <a:alpha val="40000"/>
              </a:schemeClr>
            </a:glow>
            <a:outerShdw blurRad="40000" dist="20000" dir="5400000" rotWithShape="0">
              <a:srgbClr val="000000">
                <a:alpha val="38000"/>
              </a:srgbClr>
            </a:outerShdw>
          </a:effectLst>
        </p:spPr>
        <p:style>
          <a:lnRef idx="2">
            <a:schemeClr val="dk1"/>
          </a:lnRef>
          <a:fillRef idx="0">
            <a:schemeClr val="dk1"/>
          </a:fillRef>
          <a:effectRef idx="1">
            <a:schemeClr val="dk1"/>
          </a:effectRef>
          <a:fontRef idx="minor">
            <a:schemeClr val="tx1"/>
          </a:fontRef>
        </p:style>
      </p:cxnSp>
      <p:sp>
        <p:nvSpPr>
          <p:cNvPr id="10" name="Rectangle 9"/>
          <p:cNvSpPr/>
          <p:nvPr/>
        </p:nvSpPr>
        <p:spPr>
          <a:xfrm>
            <a:off x="0" y="4267200"/>
            <a:ext cx="1981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For additional bits, R. Chandra et al [1] propose to use</a:t>
            </a:r>
            <a:endParaRPr lang="en-US" dirty="0"/>
          </a:p>
        </p:txBody>
      </p:sp>
      <p:sp>
        <p:nvSpPr>
          <p:cNvPr id="13" name="Rounded Rectangle 12"/>
          <p:cNvSpPr/>
          <p:nvPr/>
        </p:nvSpPr>
        <p:spPr>
          <a:xfrm>
            <a:off x="381000" y="5257800"/>
            <a:ext cx="14478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6 Octets of BSSID Field</a:t>
            </a:r>
            <a:endParaRPr lang="en-US" dirty="0"/>
          </a:p>
        </p:txBody>
      </p:sp>
      <p:cxnSp>
        <p:nvCxnSpPr>
          <p:cNvPr id="15" name="Straight Arrow Connector 14"/>
          <p:cNvCxnSpPr/>
          <p:nvPr/>
        </p:nvCxnSpPr>
        <p:spPr>
          <a:xfrm flipV="1">
            <a:off x="1600200" y="4953000"/>
            <a:ext cx="4114800" cy="106680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7" name="Rounded Rectangle 16"/>
          <p:cNvSpPr/>
          <p:nvPr/>
        </p:nvSpPr>
        <p:spPr>
          <a:xfrm>
            <a:off x="457200" y="5257800"/>
            <a:ext cx="1447800" cy="1143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32 Octets of SSID field</a:t>
            </a:r>
            <a:endParaRPr lang="en-US" dirty="0"/>
          </a:p>
        </p:txBody>
      </p:sp>
      <p:cxnSp>
        <p:nvCxnSpPr>
          <p:cNvPr id="19" name="Straight Arrow Connector 18"/>
          <p:cNvCxnSpPr/>
          <p:nvPr/>
        </p:nvCxnSpPr>
        <p:spPr>
          <a:xfrm>
            <a:off x="1828800" y="5562600"/>
            <a:ext cx="2133600" cy="45720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0" name="Rounded Rectangle 19"/>
          <p:cNvSpPr/>
          <p:nvPr/>
        </p:nvSpPr>
        <p:spPr>
          <a:xfrm>
            <a:off x="609600" y="5257800"/>
            <a:ext cx="1447800" cy="1295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255 Octets of Vendor Specific Information Element</a:t>
            </a:r>
            <a:endParaRPr lang="en-US" dirty="0"/>
          </a:p>
        </p:txBody>
      </p:sp>
      <p:cxnSp>
        <p:nvCxnSpPr>
          <p:cNvPr id="22" name="Straight Arrow Connector 21"/>
          <p:cNvCxnSpPr/>
          <p:nvPr/>
        </p:nvCxnSpPr>
        <p:spPr>
          <a:xfrm>
            <a:off x="1828800" y="5715000"/>
            <a:ext cx="5867400" cy="30480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3" name="Bent-Up Arrow 22"/>
          <p:cNvSpPr/>
          <p:nvPr/>
        </p:nvSpPr>
        <p:spPr>
          <a:xfrm rot="5400000">
            <a:off x="-190500" y="5295900"/>
            <a:ext cx="990600" cy="457200"/>
          </a:xfrm>
          <a:prstGeom prst="bentUpArrow">
            <a:avLst>
              <a:gd name="adj1" fmla="val 13252"/>
              <a:gd name="adj2" fmla="val 23322"/>
              <a:gd name="adj3"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blinds(horizontal)">
                                      <p:cBhvr>
                                        <p:cTn id="7" dur="500"/>
                                        <p:tgtEl>
                                          <p:spTgt spid="102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linds(horizontal)">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linds(horizontal)">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blinds(horizontal)">
                                      <p:cBhvr>
                                        <p:cTn id="20" dur="500"/>
                                        <p:tgtEl>
                                          <p:spTgt spid="23"/>
                                        </p:tgtEl>
                                      </p:cBhvr>
                                    </p:animEffect>
                                  </p:childTnLst>
                                </p:cTn>
                              </p:par>
                            </p:childTnLst>
                          </p:cTn>
                        </p:par>
                      </p:childTnLst>
                    </p:cTn>
                  </p:par>
                  <p:par>
                    <p:cTn id="21" fill="hold">
                      <p:stCondLst>
                        <p:cond delay="indefinite"/>
                      </p:stCondLst>
                      <p:childTnLst>
                        <p:par>
                          <p:cTn id="22" fill="hold">
                            <p:stCondLst>
                              <p:cond delay="0"/>
                            </p:stCondLst>
                            <p:childTnLst>
                              <p:par>
                                <p:cTn id="23" presetID="30"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800" decel="100000"/>
                                        <p:tgtEl>
                                          <p:spTgt spid="13"/>
                                        </p:tgtEl>
                                      </p:cBhvr>
                                    </p:animEffect>
                                    <p:anim calcmode="lin" valueType="num">
                                      <p:cBhvr>
                                        <p:cTn id="26" dur="800" decel="100000" fill="hold"/>
                                        <p:tgtEl>
                                          <p:spTgt spid="13"/>
                                        </p:tgtEl>
                                        <p:attrNameLst>
                                          <p:attrName>style.rotation</p:attrName>
                                        </p:attrNameLst>
                                      </p:cBhvr>
                                      <p:tavLst>
                                        <p:tav tm="0">
                                          <p:val>
                                            <p:fltVal val="-90"/>
                                          </p:val>
                                        </p:tav>
                                        <p:tav tm="100000">
                                          <p:val>
                                            <p:fltVal val="0"/>
                                          </p:val>
                                        </p:tav>
                                      </p:tavLst>
                                    </p:anim>
                                    <p:anim calcmode="lin" valueType="num">
                                      <p:cBhvr>
                                        <p:cTn id="27" dur="800" decel="100000" fill="hold"/>
                                        <p:tgtEl>
                                          <p:spTgt spid="13"/>
                                        </p:tgtEl>
                                        <p:attrNameLst>
                                          <p:attrName>ppt_x</p:attrName>
                                        </p:attrNameLst>
                                      </p:cBhvr>
                                      <p:tavLst>
                                        <p:tav tm="0">
                                          <p:val>
                                            <p:strVal val="#ppt_x+0.4"/>
                                          </p:val>
                                        </p:tav>
                                        <p:tav tm="100000">
                                          <p:val>
                                            <p:strVal val="#ppt_x-0.05"/>
                                          </p:val>
                                        </p:tav>
                                      </p:tavLst>
                                    </p:anim>
                                    <p:anim calcmode="lin" valueType="num">
                                      <p:cBhvr>
                                        <p:cTn id="28" dur="800" decel="100000" fill="hold"/>
                                        <p:tgtEl>
                                          <p:spTgt spid="13"/>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13"/>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13"/>
                                        </p:tgtEl>
                                        <p:attrNameLst>
                                          <p:attrName>ppt_y</p:attrName>
                                        </p:attrNameLst>
                                      </p:cBhvr>
                                      <p:tavLst>
                                        <p:tav tm="0">
                                          <p:val>
                                            <p:strVal val="#ppt_y+0.1"/>
                                          </p:val>
                                        </p:tav>
                                        <p:tav tm="100000">
                                          <p:val>
                                            <p:strVal val="#ppt_y"/>
                                          </p:val>
                                        </p:tav>
                                      </p:tavLst>
                                    </p:anim>
                                  </p:childTnLst>
                                </p:cTn>
                              </p:par>
                              <p:par>
                                <p:cTn id="31" presetID="30" presetClass="entr" presetSubtype="0"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800" decel="100000"/>
                                        <p:tgtEl>
                                          <p:spTgt spid="15"/>
                                        </p:tgtEl>
                                      </p:cBhvr>
                                    </p:animEffect>
                                    <p:anim calcmode="lin" valueType="num">
                                      <p:cBhvr>
                                        <p:cTn id="34" dur="800" decel="100000" fill="hold"/>
                                        <p:tgtEl>
                                          <p:spTgt spid="15"/>
                                        </p:tgtEl>
                                        <p:attrNameLst>
                                          <p:attrName>style.rotation</p:attrName>
                                        </p:attrNameLst>
                                      </p:cBhvr>
                                      <p:tavLst>
                                        <p:tav tm="0">
                                          <p:val>
                                            <p:fltVal val="-90"/>
                                          </p:val>
                                        </p:tav>
                                        <p:tav tm="100000">
                                          <p:val>
                                            <p:fltVal val="0"/>
                                          </p:val>
                                        </p:tav>
                                      </p:tavLst>
                                    </p:anim>
                                    <p:anim calcmode="lin" valueType="num">
                                      <p:cBhvr>
                                        <p:cTn id="35" dur="800" decel="100000" fill="hold"/>
                                        <p:tgtEl>
                                          <p:spTgt spid="15"/>
                                        </p:tgtEl>
                                        <p:attrNameLst>
                                          <p:attrName>ppt_x</p:attrName>
                                        </p:attrNameLst>
                                      </p:cBhvr>
                                      <p:tavLst>
                                        <p:tav tm="0">
                                          <p:val>
                                            <p:strVal val="#ppt_x+0.4"/>
                                          </p:val>
                                        </p:tav>
                                        <p:tav tm="100000">
                                          <p:val>
                                            <p:strVal val="#ppt_x-0.05"/>
                                          </p:val>
                                        </p:tav>
                                      </p:tavLst>
                                    </p:anim>
                                    <p:anim calcmode="lin" valueType="num">
                                      <p:cBhvr>
                                        <p:cTn id="36" dur="800" decel="100000" fill="hold"/>
                                        <p:tgtEl>
                                          <p:spTgt spid="15"/>
                                        </p:tgtEl>
                                        <p:attrNameLst>
                                          <p:attrName>ppt_y</p:attrName>
                                        </p:attrNameLst>
                                      </p:cBhvr>
                                      <p:tavLst>
                                        <p:tav tm="0">
                                          <p:val>
                                            <p:strVal val="#ppt_y-0.4"/>
                                          </p:val>
                                        </p:tav>
                                        <p:tav tm="100000">
                                          <p:val>
                                            <p:strVal val="#ppt_y+0.1"/>
                                          </p:val>
                                        </p:tav>
                                      </p:tavLst>
                                    </p:anim>
                                    <p:anim calcmode="lin" valueType="num">
                                      <p:cBhvr>
                                        <p:cTn id="37" dur="200" accel="100000" fill="hold">
                                          <p:stCondLst>
                                            <p:cond delay="800"/>
                                          </p:stCondLst>
                                        </p:cTn>
                                        <p:tgtEl>
                                          <p:spTgt spid="15"/>
                                        </p:tgtEl>
                                        <p:attrNameLst>
                                          <p:attrName>ppt_x</p:attrName>
                                        </p:attrNameLst>
                                      </p:cBhvr>
                                      <p:tavLst>
                                        <p:tav tm="0">
                                          <p:val>
                                            <p:strVal val="#ppt_x-0.05"/>
                                          </p:val>
                                        </p:tav>
                                        <p:tav tm="100000">
                                          <p:val>
                                            <p:strVal val="#ppt_x"/>
                                          </p:val>
                                        </p:tav>
                                      </p:tavLst>
                                    </p:anim>
                                    <p:anim calcmode="lin" valueType="num">
                                      <p:cBhvr>
                                        <p:cTn id="38" dur="200" accel="100000" fill="hold">
                                          <p:stCondLst>
                                            <p:cond delay="800"/>
                                          </p:stCondLst>
                                        </p:cTn>
                                        <p:tgtEl>
                                          <p:spTgt spid="15"/>
                                        </p:tgtEl>
                                        <p:attrNameLst>
                                          <p:attrName>ppt_y</p:attrName>
                                        </p:attrNameLst>
                                      </p:cBhvr>
                                      <p:tavLst>
                                        <p:tav tm="0">
                                          <p:val>
                                            <p:strVal val="#ppt_y+0.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xit" presetSubtype="4" fill="hold" grpId="1" nodeType="clickEffect">
                                  <p:stCondLst>
                                    <p:cond delay="0"/>
                                  </p:stCondLst>
                                  <p:childTnLst>
                                    <p:anim calcmode="lin" valueType="num">
                                      <p:cBhvr additive="base">
                                        <p:cTn id="42" dur="500"/>
                                        <p:tgtEl>
                                          <p:spTgt spid="13"/>
                                        </p:tgtEl>
                                        <p:attrNameLst>
                                          <p:attrName>ppt_x</p:attrName>
                                        </p:attrNameLst>
                                      </p:cBhvr>
                                      <p:tavLst>
                                        <p:tav tm="0">
                                          <p:val>
                                            <p:strVal val="ppt_x"/>
                                          </p:val>
                                        </p:tav>
                                        <p:tav tm="100000">
                                          <p:val>
                                            <p:strVal val="ppt_x"/>
                                          </p:val>
                                        </p:tav>
                                      </p:tavLst>
                                    </p:anim>
                                    <p:anim calcmode="lin" valueType="num">
                                      <p:cBhvr additive="base">
                                        <p:cTn id="43" dur="500"/>
                                        <p:tgtEl>
                                          <p:spTgt spid="13"/>
                                        </p:tgtEl>
                                        <p:attrNameLst>
                                          <p:attrName>ppt_y</p:attrName>
                                        </p:attrNameLst>
                                      </p:cBhvr>
                                      <p:tavLst>
                                        <p:tav tm="0">
                                          <p:val>
                                            <p:strVal val="ppt_y"/>
                                          </p:val>
                                        </p:tav>
                                        <p:tav tm="100000">
                                          <p:val>
                                            <p:strVal val="1+ppt_h/2"/>
                                          </p:val>
                                        </p:tav>
                                      </p:tavLst>
                                    </p:anim>
                                    <p:set>
                                      <p:cBhvr>
                                        <p:cTn id="44" dur="1" fill="hold">
                                          <p:stCondLst>
                                            <p:cond delay="499"/>
                                          </p:stCondLst>
                                        </p:cTn>
                                        <p:tgtEl>
                                          <p:spTgt spid="13"/>
                                        </p:tgtEl>
                                        <p:attrNameLst>
                                          <p:attrName>style.visibility</p:attrName>
                                        </p:attrNameLst>
                                      </p:cBhvr>
                                      <p:to>
                                        <p:strVal val="hidden"/>
                                      </p:to>
                                    </p:set>
                                  </p:childTnLst>
                                </p:cTn>
                              </p:par>
                              <p:par>
                                <p:cTn id="45" presetID="2" presetClass="exit" presetSubtype="4" fill="hold" nodeType="withEffect">
                                  <p:stCondLst>
                                    <p:cond delay="0"/>
                                  </p:stCondLst>
                                  <p:childTnLst>
                                    <p:anim calcmode="lin" valueType="num">
                                      <p:cBhvr additive="base">
                                        <p:cTn id="46" dur="500"/>
                                        <p:tgtEl>
                                          <p:spTgt spid="15"/>
                                        </p:tgtEl>
                                        <p:attrNameLst>
                                          <p:attrName>ppt_x</p:attrName>
                                        </p:attrNameLst>
                                      </p:cBhvr>
                                      <p:tavLst>
                                        <p:tav tm="0">
                                          <p:val>
                                            <p:strVal val="ppt_x"/>
                                          </p:val>
                                        </p:tav>
                                        <p:tav tm="100000">
                                          <p:val>
                                            <p:strVal val="ppt_x"/>
                                          </p:val>
                                        </p:tav>
                                      </p:tavLst>
                                    </p:anim>
                                    <p:anim calcmode="lin" valueType="num">
                                      <p:cBhvr additive="base">
                                        <p:cTn id="47" dur="500"/>
                                        <p:tgtEl>
                                          <p:spTgt spid="15"/>
                                        </p:tgtEl>
                                        <p:attrNameLst>
                                          <p:attrName>ppt_y</p:attrName>
                                        </p:attrNameLst>
                                      </p:cBhvr>
                                      <p:tavLst>
                                        <p:tav tm="0">
                                          <p:val>
                                            <p:strVal val="ppt_y"/>
                                          </p:val>
                                        </p:tav>
                                        <p:tav tm="100000">
                                          <p:val>
                                            <p:strVal val="1+ppt_h/2"/>
                                          </p:val>
                                        </p:tav>
                                      </p:tavLst>
                                    </p:anim>
                                    <p:set>
                                      <p:cBhvr>
                                        <p:cTn id="48" dur="1" fill="hold">
                                          <p:stCondLst>
                                            <p:cond delay="499"/>
                                          </p:stCondLst>
                                        </p:cTn>
                                        <p:tgtEl>
                                          <p:spTgt spid="15"/>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anim calcmode="lin" valueType="num">
                                      <p:cBhvr additive="base">
                                        <p:cTn id="53" dur="500" fill="hold"/>
                                        <p:tgtEl>
                                          <p:spTgt spid="17"/>
                                        </p:tgtEl>
                                        <p:attrNameLst>
                                          <p:attrName>ppt_x</p:attrName>
                                        </p:attrNameLst>
                                      </p:cBhvr>
                                      <p:tavLst>
                                        <p:tav tm="0">
                                          <p:val>
                                            <p:strVal val="#ppt_x"/>
                                          </p:val>
                                        </p:tav>
                                        <p:tav tm="100000">
                                          <p:val>
                                            <p:strVal val="#ppt_x"/>
                                          </p:val>
                                        </p:tav>
                                      </p:tavLst>
                                    </p:anim>
                                    <p:anim calcmode="lin" valueType="num">
                                      <p:cBhvr additive="base">
                                        <p:cTn id="54" dur="500" fill="hold"/>
                                        <p:tgtEl>
                                          <p:spTgt spid="17"/>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19"/>
                                        </p:tgtEl>
                                        <p:attrNameLst>
                                          <p:attrName>style.visibility</p:attrName>
                                        </p:attrNameLst>
                                      </p:cBhvr>
                                      <p:to>
                                        <p:strVal val="visible"/>
                                      </p:to>
                                    </p:set>
                                    <p:anim calcmode="lin" valueType="num">
                                      <p:cBhvr additive="base">
                                        <p:cTn id="57" dur="500" fill="hold"/>
                                        <p:tgtEl>
                                          <p:spTgt spid="19"/>
                                        </p:tgtEl>
                                        <p:attrNameLst>
                                          <p:attrName>ppt_x</p:attrName>
                                        </p:attrNameLst>
                                      </p:cBhvr>
                                      <p:tavLst>
                                        <p:tav tm="0">
                                          <p:val>
                                            <p:strVal val="#ppt_x"/>
                                          </p:val>
                                        </p:tav>
                                        <p:tav tm="100000">
                                          <p:val>
                                            <p:strVal val="#ppt_x"/>
                                          </p:val>
                                        </p:tav>
                                      </p:tavLst>
                                    </p:anim>
                                    <p:anim calcmode="lin" valueType="num">
                                      <p:cBhvr additive="base">
                                        <p:cTn id="5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xit" presetSubtype="4" fill="hold" grpId="1" nodeType="clickEffect">
                                  <p:stCondLst>
                                    <p:cond delay="0"/>
                                  </p:stCondLst>
                                  <p:childTnLst>
                                    <p:anim calcmode="lin" valueType="num">
                                      <p:cBhvr additive="base">
                                        <p:cTn id="62" dur="500"/>
                                        <p:tgtEl>
                                          <p:spTgt spid="17"/>
                                        </p:tgtEl>
                                        <p:attrNameLst>
                                          <p:attrName>ppt_x</p:attrName>
                                        </p:attrNameLst>
                                      </p:cBhvr>
                                      <p:tavLst>
                                        <p:tav tm="0">
                                          <p:val>
                                            <p:strVal val="ppt_x"/>
                                          </p:val>
                                        </p:tav>
                                        <p:tav tm="100000">
                                          <p:val>
                                            <p:strVal val="ppt_x"/>
                                          </p:val>
                                        </p:tav>
                                      </p:tavLst>
                                    </p:anim>
                                    <p:anim calcmode="lin" valueType="num">
                                      <p:cBhvr additive="base">
                                        <p:cTn id="63" dur="500"/>
                                        <p:tgtEl>
                                          <p:spTgt spid="17"/>
                                        </p:tgtEl>
                                        <p:attrNameLst>
                                          <p:attrName>ppt_y</p:attrName>
                                        </p:attrNameLst>
                                      </p:cBhvr>
                                      <p:tavLst>
                                        <p:tav tm="0">
                                          <p:val>
                                            <p:strVal val="ppt_y"/>
                                          </p:val>
                                        </p:tav>
                                        <p:tav tm="100000">
                                          <p:val>
                                            <p:strVal val="1+ppt_h/2"/>
                                          </p:val>
                                        </p:tav>
                                      </p:tavLst>
                                    </p:anim>
                                    <p:set>
                                      <p:cBhvr>
                                        <p:cTn id="64" dur="1" fill="hold">
                                          <p:stCondLst>
                                            <p:cond delay="499"/>
                                          </p:stCondLst>
                                        </p:cTn>
                                        <p:tgtEl>
                                          <p:spTgt spid="17"/>
                                        </p:tgtEl>
                                        <p:attrNameLst>
                                          <p:attrName>style.visibility</p:attrName>
                                        </p:attrNameLst>
                                      </p:cBhvr>
                                      <p:to>
                                        <p:strVal val="hidden"/>
                                      </p:to>
                                    </p:set>
                                  </p:childTnLst>
                                </p:cTn>
                              </p:par>
                              <p:par>
                                <p:cTn id="65" presetID="2" presetClass="exit" presetSubtype="4" fill="hold" nodeType="withEffect">
                                  <p:stCondLst>
                                    <p:cond delay="0"/>
                                  </p:stCondLst>
                                  <p:childTnLst>
                                    <p:anim calcmode="lin" valueType="num">
                                      <p:cBhvr additive="base">
                                        <p:cTn id="66" dur="500"/>
                                        <p:tgtEl>
                                          <p:spTgt spid="19"/>
                                        </p:tgtEl>
                                        <p:attrNameLst>
                                          <p:attrName>ppt_x</p:attrName>
                                        </p:attrNameLst>
                                      </p:cBhvr>
                                      <p:tavLst>
                                        <p:tav tm="0">
                                          <p:val>
                                            <p:strVal val="ppt_x"/>
                                          </p:val>
                                        </p:tav>
                                        <p:tav tm="100000">
                                          <p:val>
                                            <p:strVal val="ppt_x"/>
                                          </p:val>
                                        </p:tav>
                                      </p:tavLst>
                                    </p:anim>
                                    <p:anim calcmode="lin" valueType="num">
                                      <p:cBhvr additive="base">
                                        <p:cTn id="67" dur="500"/>
                                        <p:tgtEl>
                                          <p:spTgt spid="19"/>
                                        </p:tgtEl>
                                        <p:attrNameLst>
                                          <p:attrName>ppt_y</p:attrName>
                                        </p:attrNameLst>
                                      </p:cBhvr>
                                      <p:tavLst>
                                        <p:tav tm="0">
                                          <p:val>
                                            <p:strVal val="ppt_y"/>
                                          </p:val>
                                        </p:tav>
                                        <p:tav tm="100000">
                                          <p:val>
                                            <p:strVal val="1+ppt_h/2"/>
                                          </p:val>
                                        </p:tav>
                                      </p:tavLst>
                                    </p:anim>
                                    <p:set>
                                      <p:cBhvr>
                                        <p:cTn id="68" dur="1" fill="hold">
                                          <p:stCondLst>
                                            <p:cond delay="499"/>
                                          </p:stCondLst>
                                        </p:cTn>
                                        <p:tgtEl>
                                          <p:spTgt spid="19"/>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additive="base">
                                        <p:cTn id="73" dur="500" fill="hold"/>
                                        <p:tgtEl>
                                          <p:spTgt spid="20"/>
                                        </p:tgtEl>
                                        <p:attrNameLst>
                                          <p:attrName>ppt_x</p:attrName>
                                        </p:attrNameLst>
                                      </p:cBhvr>
                                      <p:tavLst>
                                        <p:tav tm="0">
                                          <p:val>
                                            <p:strVal val="#ppt_x"/>
                                          </p:val>
                                        </p:tav>
                                        <p:tav tm="100000">
                                          <p:val>
                                            <p:strVal val="#ppt_x"/>
                                          </p:val>
                                        </p:tav>
                                      </p:tavLst>
                                    </p:anim>
                                    <p:anim calcmode="lin" valueType="num">
                                      <p:cBhvr additive="base">
                                        <p:cTn id="74" dur="500" fill="hold"/>
                                        <p:tgtEl>
                                          <p:spTgt spid="20"/>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22"/>
                                        </p:tgtEl>
                                        <p:attrNameLst>
                                          <p:attrName>style.visibility</p:attrName>
                                        </p:attrNameLst>
                                      </p:cBhvr>
                                      <p:to>
                                        <p:strVal val="visible"/>
                                      </p:to>
                                    </p:set>
                                    <p:anim calcmode="lin" valueType="num">
                                      <p:cBhvr additive="base">
                                        <p:cTn id="77" dur="500" fill="hold"/>
                                        <p:tgtEl>
                                          <p:spTgt spid="22"/>
                                        </p:tgtEl>
                                        <p:attrNameLst>
                                          <p:attrName>ppt_x</p:attrName>
                                        </p:attrNameLst>
                                      </p:cBhvr>
                                      <p:tavLst>
                                        <p:tav tm="0">
                                          <p:val>
                                            <p:strVal val="#ppt_x"/>
                                          </p:val>
                                        </p:tav>
                                        <p:tav tm="100000">
                                          <p:val>
                                            <p:strVal val="#ppt_x"/>
                                          </p:val>
                                        </p:tav>
                                      </p:tavLst>
                                    </p:anim>
                                    <p:anim calcmode="lin" valueType="num">
                                      <p:cBhvr additive="base">
                                        <p:cTn id="7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P spid="13" grpId="0" animBg="1"/>
      <p:bldP spid="13" grpId="1" animBg="1"/>
      <p:bldP spid="17" grpId="0" animBg="1"/>
      <p:bldP spid="17" grpId="1" animBg="1"/>
      <p:bldP spid="20" grpId="0" animBg="1"/>
      <p:bldP spid="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7162800" cy="685800"/>
          </a:xfrm>
        </p:spPr>
        <p:txBody>
          <a:bodyPr>
            <a:normAutofit fontScale="90000"/>
          </a:bodyPr>
          <a:lstStyle/>
          <a:p>
            <a:pPr>
              <a:defRPr/>
            </a:pPr>
            <a:r>
              <a:rPr lang="en-US" dirty="0" smtClean="0"/>
              <a:t>Proposal Idea</a:t>
            </a:r>
            <a:endParaRPr lang="en-US" dirty="0"/>
          </a:p>
        </p:txBody>
      </p:sp>
      <p:sp>
        <p:nvSpPr>
          <p:cNvPr id="5" name="Rounded Rectangle 4"/>
          <p:cNvSpPr/>
          <p:nvPr/>
        </p:nvSpPr>
        <p:spPr>
          <a:xfrm>
            <a:off x="0" y="2438400"/>
            <a:ext cx="9144000" cy="1447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smtClean="0">
                <a:solidFill>
                  <a:srgbClr val="FFC000"/>
                </a:solidFill>
              </a:rPr>
              <a:t>Problem Statement 2</a:t>
            </a:r>
            <a:r>
              <a:rPr lang="en-US" sz="2000" dirty="0" smtClean="0"/>
              <a:t>: </a:t>
            </a: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On what “</a:t>
            </a:r>
            <a:r>
              <a:rPr lang="en-US" sz="2000" b="1" i="1" dirty="0" smtClean="0">
                <a:solidFill>
                  <a:srgbClr val="FF9900"/>
                </a:solidFill>
              </a:rPr>
              <a:t>parameters</a:t>
            </a: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and using which decision making “</a:t>
            </a:r>
            <a:r>
              <a:rPr lang="en-US" sz="2000" b="1" i="1" dirty="0" smtClean="0">
                <a:solidFill>
                  <a:srgbClr val="FF9900"/>
                </a:solidFill>
              </a:rPr>
              <a:t>technique</a:t>
            </a: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the User Preferences should be captured and implemented</a:t>
            </a:r>
            <a:r>
              <a:rPr lang="en-US" sz="2000" dirty="0" smtClean="0">
                <a:ln w="18415" cmpd="sng">
                  <a:solidFill>
                    <a:srgbClr val="FFFFFF"/>
                  </a:solidFill>
                  <a:prstDash val="solid"/>
                </a:ln>
                <a:solidFill>
                  <a:srgbClr val="FFFFFF"/>
                </a:solidFill>
              </a:rPr>
              <a:t>. It is critical because </a:t>
            </a:r>
            <a:r>
              <a:rPr lang="en-US" sz="20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c</a:t>
            </a:r>
            <a:r>
              <a:rPr lang="en-US" sz="2000" b="1" dirty="0" smtClean="0"/>
              <a:t>hanging the access network without considering the preferences of the user would mean "hacking" the private space of the subscriber. </a:t>
            </a:r>
            <a:endParaRPr lang="en-US" sz="2000" b="1"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0" name="Rounded Rectangle 9"/>
          <p:cNvSpPr/>
          <p:nvPr/>
        </p:nvSpPr>
        <p:spPr>
          <a:xfrm>
            <a:off x="0" y="762000"/>
            <a:ext cx="9144000" cy="1600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smtClean="0">
                <a:solidFill>
                  <a:srgbClr val="FFC000"/>
                </a:solidFill>
                <a:latin typeface="Arial Black" pitchFamily="34" charset="0"/>
              </a:rPr>
              <a:t>Problem Statement 1</a:t>
            </a:r>
            <a:r>
              <a:rPr lang="en-US" sz="2000" dirty="0" smtClean="0"/>
              <a:t>: </a:t>
            </a: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Without disturbing the arrangement of information as per IEEE 802.11 standard, how the additional information be stuffed in the beacon frame. The scope is not just limited to 3G-WLAN interworking environment (where  additional information is very less), rather  using the concept of fragmentation how the beacon frame can be used to carry general large advertisements.</a:t>
            </a:r>
            <a:endPar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1" name="Rounded Rectangle 10"/>
          <p:cNvSpPr/>
          <p:nvPr/>
        </p:nvSpPr>
        <p:spPr>
          <a:xfrm>
            <a:off x="0" y="3962400"/>
            <a:ext cx="9144000" cy="1828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smtClean="0">
                <a:solidFill>
                  <a:srgbClr val="FFC000"/>
                </a:solidFill>
                <a:latin typeface="Arial Black" pitchFamily="34" charset="0"/>
              </a:rPr>
              <a:t>Sub Problem of Problem Statement 2</a:t>
            </a:r>
            <a:r>
              <a:rPr lang="en-US" sz="2200" dirty="0" smtClean="0"/>
              <a:t>:</a:t>
            </a:r>
          </a:p>
          <a:p>
            <a:pPr>
              <a:buFont typeface="Arial" pitchFamily="34" charset="0"/>
              <a:buChar char="•"/>
            </a:pPr>
            <a:r>
              <a:rPr lang="en-US" sz="2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We Propose to use Analytic Hierarchy Process (AHP) as a “</a:t>
            </a:r>
            <a:r>
              <a:rPr lang="en-US" sz="2000" b="1" i="1" dirty="0" smtClean="0">
                <a:solidFill>
                  <a:srgbClr val="FF9900"/>
                </a:solidFill>
              </a:rPr>
              <a:t>technique</a:t>
            </a: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to capture user preferences.</a:t>
            </a:r>
          </a:p>
          <a:p>
            <a:pPr>
              <a:buFont typeface="Arial" pitchFamily="34" charset="0"/>
              <a:buChar char="•"/>
            </a:pP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AHP is a popular MCDM technique. But in spite of its popularity it is often criticized in the literature for: (a) </a:t>
            </a:r>
            <a:r>
              <a:rPr lang="en-US" sz="2000" b="1" dirty="0" smtClean="0">
                <a:solidFill>
                  <a:srgbClr val="FFC000"/>
                </a:solidFill>
              </a:rPr>
              <a:t>Principal Eigen Vector </a:t>
            </a: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(b) </a:t>
            </a:r>
            <a:r>
              <a:rPr lang="en-US" sz="2000" b="1" dirty="0" smtClean="0">
                <a:solidFill>
                  <a:srgbClr val="FFC000"/>
                </a:solidFill>
              </a:rPr>
              <a:t>Rank Reversals</a:t>
            </a: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and (c) </a:t>
            </a:r>
            <a:r>
              <a:rPr lang="en-US" sz="2000" b="1" dirty="0" smtClean="0">
                <a:solidFill>
                  <a:srgbClr val="FFC000"/>
                </a:solidFill>
              </a:rPr>
              <a:t>Consistency Index</a:t>
            </a: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sp>
        <p:nvSpPr>
          <p:cNvPr id="12" name="Rectangle 11"/>
          <p:cNvSpPr/>
          <p:nvPr/>
        </p:nvSpPr>
        <p:spPr>
          <a:xfrm>
            <a:off x="0" y="5791200"/>
            <a:ext cx="9144000" cy="10668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2000" b="1" dirty="0" smtClean="0">
                <a:solidFill>
                  <a:srgbClr val="C00000"/>
                </a:solidFill>
              </a:rPr>
              <a:t>So a related sub problem of problem statement-2 is to measure the intensity of the criticisms in AHP. In general this helps in suggesting the cases in which AHP should be avoided. </a:t>
            </a:r>
            <a:endParaRPr lang="en-US" sz="2000" b="1" dirty="0">
              <a:solidFill>
                <a:srgbClr val="C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Scale>
                                      <p:cBhvr>
                                        <p:cTn id="7" dur="1000" decel="50000" fill="hold">
                                          <p:stCondLst>
                                            <p:cond delay="0"/>
                                          </p:stCondLst>
                                        </p:cTn>
                                        <p:tgtEl>
                                          <p:spTgt spid="1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0"/>
                                        </p:tgtEl>
                                        <p:attrNameLst>
                                          <p:attrName>ppt_x</p:attrName>
                                          <p:attrName>ppt_y</p:attrName>
                                        </p:attrNameLst>
                                      </p:cBhvr>
                                    </p:animMotion>
                                    <p:animEffect transition="in" filter="fade">
                                      <p:cBhvr>
                                        <p:cTn id="9" dur="10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Scale>
                                      <p:cBhvr>
                                        <p:cTn id="14" dur="1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5"/>
                                        </p:tgtEl>
                                        <p:attrNameLst>
                                          <p:attrName>ppt_x</p:attrName>
                                          <p:attrName>ppt_y</p:attrName>
                                        </p:attrNameLst>
                                      </p:cBhvr>
                                    </p:animMotion>
                                    <p:animEffect transition="in" filter="fade">
                                      <p:cBhvr>
                                        <p:cTn id="16" dur="1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Scale>
                                      <p:cBhvr>
                                        <p:cTn id="21" dur="1000" decel="50000" fill="hold">
                                          <p:stCondLst>
                                            <p:cond delay="0"/>
                                          </p:stCondLst>
                                        </p:cTn>
                                        <p:tgtEl>
                                          <p:spTgt spid="1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11"/>
                                        </p:tgtEl>
                                        <p:attrNameLst>
                                          <p:attrName>ppt_x</p:attrName>
                                          <p:attrName>ppt_y</p:attrName>
                                        </p:attrNameLst>
                                      </p:cBhvr>
                                    </p:animMotion>
                                    <p:animEffect transition="in" filter="fade">
                                      <p:cBhvr>
                                        <p:cTn id="23" dur="10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Scale>
                                      <p:cBhvr>
                                        <p:cTn id="28" dur="1000" decel="50000" fill="hold">
                                          <p:stCondLst>
                                            <p:cond delay="0"/>
                                          </p:stCondLst>
                                        </p:cTn>
                                        <p:tgtEl>
                                          <p:spTgt spid="1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12"/>
                                        </p:tgtEl>
                                        <p:attrNameLst>
                                          <p:attrName>ppt_x</p:attrName>
                                          <p:attrName>ppt_y</p:attrName>
                                        </p:attrNameLst>
                                      </p:cBhvr>
                                    </p:animMotion>
                                    <p:animEffect transition="in" filter="fade">
                                      <p:cBhvr>
                                        <p:cTn id="30"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animBg="1"/>
      <p:bldP spid="11"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rmAutofit/>
          </a:bodyPr>
          <a:lstStyle/>
          <a:p>
            <a:pPr algn="l">
              <a:defRPr/>
            </a:pPr>
            <a:r>
              <a:rPr lang="en-US" dirty="0" smtClean="0"/>
              <a:t>Intermediate Results </a:t>
            </a:r>
            <a:endParaRPr lang="en-US" dirty="0"/>
          </a:p>
        </p:txBody>
      </p:sp>
      <p:sp>
        <p:nvSpPr>
          <p:cNvPr id="4" name="Content Placeholder 3"/>
          <p:cNvSpPr>
            <a:spLocks noGrp="1"/>
          </p:cNvSpPr>
          <p:nvPr>
            <p:ph idx="1"/>
          </p:nvPr>
        </p:nvSpPr>
        <p:spPr>
          <a:xfrm>
            <a:off x="0" y="1371600"/>
            <a:ext cx="5715000" cy="457200"/>
          </a:xfrm>
        </p:spPr>
        <p:txBody>
          <a:bodyPr>
            <a:normAutofit fontScale="92500"/>
          </a:bodyPr>
          <a:lstStyle/>
          <a:p>
            <a:pPr>
              <a:buNone/>
            </a:pPr>
            <a:r>
              <a:rPr lang="en-US" sz="1900" dirty="0" smtClean="0">
                <a:solidFill>
                  <a:srgbClr val="FF0000"/>
                </a:solidFill>
              </a:rPr>
              <a:t>With respect to Problem Statement 1, i.e. Beacon stuffing: </a:t>
            </a:r>
          </a:p>
        </p:txBody>
      </p:sp>
      <p:pic>
        <p:nvPicPr>
          <p:cNvPr id="2050" name="Picture 2"/>
          <p:cNvPicPr>
            <a:picLocks noChangeAspect="1" noChangeArrowheads="1"/>
          </p:cNvPicPr>
          <p:nvPr/>
        </p:nvPicPr>
        <p:blipFill>
          <a:blip r:embed="rId2"/>
          <a:srcRect/>
          <a:stretch>
            <a:fillRect/>
          </a:stretch>
        </p:blipFill>
        <p:spPr bwMode="auto">
          <a:xfrm>
            <a:off x="152401" y="1828800"/>
            <a:ext cx="5257800" cy="838200"/>
          </a:xfrm>
          <a:prstGeom prst="rect">
            <a:avLst/>
          </a:prstGeom>
          <a:noFill/>
          <a:ln w="9525">
            <a:solidFill>
              <a:schemeClr val="tx1"/>
            </a:solidFill>
            <a:miter lim="800000"/>
            <a:headEnd/>
            <a:tailEnd/>
          </a:ln>
        </p:spPr>
      </p:pic>
      <p:sp>
        <p:nvSpPr>
          <p:cNvPr id="7" name="Rectangle 6"/>
          <p:cNvSpPr/>
          <p:nvPr/>
        </p:nvSpPr>
        <p:spPr>
          <a:xfrm>
            <a:off x="76200" y="2743200"/>
            <a:ext cx="7467600" cy="304800"/>
          </a:xfrm>
          <a:prstGeom prst="rect">
            <a:avLst/>
          </a:prstGeom>
          <a:solidFill>
            <a:srgbClr val="FFC000"/>
          </a:solidFill>
          <a:ln>
            <a:noFill/>
          </a:ln>
        </p:spPr>
        <p:style>
          <a:lnRef idx="2">
            <a:schemeClr val="accent6"/>
          </a:lnRef>
          <a:fillRef idx="1">
            <a:schemeClr val="lt1"/>
          </a:fillRef>
          <a:effectRef idx="0">
            <a:schemeClr val="accent6"/>
          </a:effectRef>
          <a:fontRef idx="minor">
            <a:schemeClr val="dk1"/>
          </a:fontRef>
        </p:style>
        <p:txBody>
          <a:bodyPr rtlCol="0" anchor="ctr"/>
          <a:lstStyle/>
          <a:p>
            <a:r>
              <a:rPr lang="en-US" sz="1600" b="1" dirty="0" smtClean="0"/>
              <a:t>Fig 2: General format of Information Element present as frame body in 802.11 beacon</a:t>
            </a:r>
            <a:endParaRPr lang="en-US" sz="1600" b="1" dirty="0"/>
          </a:p>
        </p:txBody>
      </p:sp>
      <p:sp>
        <p:nvSpPr>
          <p:cNvPr id="10" name="TextBox 9"/>
          <p:cNvSpPr txBox="1"/>
          <p:nvPr/>
        </p:nvSpPr>
        <p:spPr>
          <a:xfrm>
            <a:off x="5791200" y="838200"/>
            <a:ext cx="3276600" cy="2308324"/>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en-US" b="1" dirty="0" smtClean="0">
                <a:solidFill>
                  <a:srgbClr val="C00000"/>
                </a:solidFill>
              </a:rPr>
              <a:t>Other than </a:t>
            </a:r>
            <a:r>
              <a:rPr lang="en-US" b="1" dirty="0" err="1" smtClean="0">
                <a:solidFill>
                  <a:srgbClr val="C00000"/>
                </a:solidFill>
              </a:rPr>
              <a:t>BSSID</a:t>
            </a:r>
            <a:r>
              <a:rPr lang="en-US" b="1" dirty="0" smtClean="0">
                <a:solidFill>
                  <a:srgbClr val="C00000"/>
                </a:solidFill>
              </a:rPr>
              <a:t> and Vendor Specific fields, we propose to use LENGTH field to stuff additional bits. Considering 802.11-2012 standard, there can be a maximum of 18 octets on information which can be embedded.</a:t>
            </a:r>
            <a:endParaRPr lang="en-US" b="1" dirty="0">
              <a:solidFill>
                <a:srgbClr val="C00000"/>
              </a:solidFill>
            </a:endParaRPr>
          </a:p>
        </p:txBody>
      </p:sp>
      <p:cxnSp>
        <p:nvCxnSpPr>
          <p:cNvPr id="13" name="Straight Arrow Connector 12"/>
          <p:cNvCxnSpPr/>
          <p:nvPr/>
        </p:nvCxnSpPr>
        <p:spPr>
          <a:xfrm rot="10800000" flipV="1">
            <a:off x="3048000" y="1752600"/>
            <a:ext cx="2743200" cy="3048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pic>
        <p:nvPicPr>
          <p:cNvPr id="16" name="Chart 1"/>
          <p:cNvPicPr>
            <a:picLocks noChangeArrowheads="1"/>
          </p:cNvPicPr>
          <p:nvPr/>
        </p:nvPicPr>
        <p:blipFill>
          <a:blip r:embed="rId3"/>
          <a:srcRect b="-34"/>
          <a:stretch>
            <a:fillRect/>
          </a:stretch>
        </p:blipFill>
        <p:spPr bwMode="auto">
          <a:xfrm>
            <a:off x="5791200" y="838200"/>
            <a:ext cx="3352800" cy="2209800"/>
          </a:xfrm>
          <a:prstGeom prst="rect">
            <a:avLst/>
          </a:prstGeom>
          <a:noFill/>
          <a:ln w="9525">
            <a:noFill/>
            <a:miter lim="800000"/>
            <a:headEnd/>
            <a:tailEnd/>
          </a:ln>
        </p:spPr>
      </p:pic>
      <p:cxnSp>
        <p:nvCxnSpPr>
          <p:cNvPr id="17" name="Straight Connector 16"/>
          <p:cNvCxnSpPr/>
          <p:nvPr/>
        </p:nvCxnSpPr>
        <p:spPr>
          <a:xfrm>
            <a:off x="0" y="3124200"/>
            <a:ext cx="9144000" cy="1588"/>
          </a:xfrm>
          <a:prstGeom prst="line">
            <a:avLst/>
          </a:prstGeom>
          <a:effectLst>
            <a:glow rad="63500">
              <a:schemeClr val="accent1">
                <a:satMod val="175000"/>
                <a:alpha val="40000"/>
              </a:schemeClr>
            </a:glow>
            <a:outerShdw blurRad="40000" dist="20000" dir="5400000" rotWithShape="0">
              <a:srgbClr val="000000">
                <a:alpha val="38000"/>
              </a:srgbClr>
            </a:outerShdw>
          </a:effectLst>
        </p:spPr>
        <p:style>
          <a:lnRef idx="2">
            <a:schemeClr val="dk1"/>
          </a:lnRef>
          <a:fillRef idx="0">
            <a:schemeClr val="dk1"/>
          </a:fillRef>
          <a:effectRef idx="1">
            <a:schemeClr val="dk1"/>
          </a:effectRef>
          <a:fontRef idx="minor">
            <a:schemeClr val="tx1"/>
          </a:fontRef>
        </p:style>
      </p:cxnSp>
      <p:sp>
        <p:nvSpPr>
          <p:cNvPr id="18" name="Content Placeholder 3"/>
          <p:cNvSpPr txBox="1">
            <a:spLocks/>
          </p:cNvSpPr>
          <p:nvPr/>
        </p:nvSpPr>
        <p:spPr>
          <a:xfrm>
            <a:off x="0" y="3124200"/>
            <a:ext cx="8915400" cy="4572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900" b="0" i="0" u="none" strike="noStrike" kern="1200" cap="none" spc="0" normalizeH="0" baseline="0" noProof="0" dirty="0" smtClean="0">
                <a:ln>
                  <a:noFill/>
                </a:ln>
                <a:solidFill>
                  <a:srgbClr val="FF0000"/>
                </a:solidFill>
                <a:effectLst/>
                <a:uLnTx/>
                <a:uFillTx/>
                <a:latin typeface="+mn-lt"/>
                <a:ea typeface="+mn-ea"/>
                <a:cs typeface="+mn-cs"/>
              </a:rPr>
              <a:t>With respect to Problem Statement 2, i.e. Measuring</a:t>
            </a:r>
            <a:r>
              <a:rPr kumimoji="0" lang="en-US" sz="1900" b="0" i="0" u="none" strike="noStrike" kern="1200" cap="none" spc="0" normalizeH="0" noProof="0" dirty="0" smtClean="0">
                <a:ln>
                  <a:noFill/>
                </a:ln>
                <a:solidFill>
                  <a:srgbClr val="FF0000"/>
                </a:solidFill>
                <a:effectLst/>
                <a:uLnTx/>
                <a:uFillTx/>
                <a:latin typeface="+mn-lt"/>
                <a:ea typeface="+mn-ea"/>
                <a:cs typeface="+mn-cs"/>
              </a:rPr>
              <a:t> Criticisms in AHP</a:t>
            </a:r>
            <a:r>
              <a:rPr kumimoji="0" lang="en-US" sz="1900" b="0" i="0" u="none" strike="noStrike" kern="1200" cap="none" spc="0" normalizeH="0" baseline="0" noProof="0" dirty="0" smtClean="0">
                <a:ln>
                  <a:noFill/>
                </a:ln>
                <a:solidFill>
                  <a:srgbClr val="FF0000"/>
                </a:solidFill>
                <a:effectLst/>
                <a:uLnTx/>
                <a:uFillTx/>
                <a:latin typeface="+mn-lt"/>
                <a:ea typeface="+mn-ea"/>
                <a:cs typeface="+mn-cs"/>
              </a:rPr>
              <a:t> </a:t>
            </a:r>
          </a:p>
        </p:txBody>
      </p:sp>
      <p:sp>
        <p:nvSpPr>
          <p:cNvPr id="19" name="TextBox 18"/>
          <p:cNvSpPr txBox="1"/>
          <p:nvPr/>
        </p:nvSpPr>
        <p:spPr>
          <a:xfrm>
            <a:off x="0" y="3544431"/>
            <a:ext cx="2133600" cy="2246769"/>
          </a:xfrm>
          <a:prstGeom prst="rect">
            <a:avLst/>
          </a:prstGeom>
          <a:noFill/>
          <a:ln>
            <a:solidFill>
              <a:schemeClr val="tx1"/>
            </a:solidFill>
          </a:ln>
        </p:spPr>
        <p:txBody>
          <a:bodyPr wrap="square" rtlCol="0">
            <a:spAutoFit/>
          </a:bodyPr>
          <a:lstStyle/>
          <a:p>
            <a:pPr marL="120650"/>
            <a:r>
              <a:rPr lang="en-US" sz="2000" b="1" dirty="0" smtClean="0">
                <a:solidFill>
                  <a:srgbClr val="C00000"/>
                </a:solidFill>
              </a:rPr>
              <a:t>For contradictory matrices there exists no ranking of decision elements which satisfies all the judgements [3].</a:t>
            </a:r>
            <a:endParaRPr lang="en-US" sz="2000" b="1" dirty="0">
              <a:solidFill>
                <a:srgbClr val="C00000"/>
              </a:solidFill>
            </a:endParaRPr>
          </a:p>
        </p:txBody>
      </p:sp>
      <p:pic>
        <p:nvPicPr>
          <p:cNvPr id="20" name="Picture 3"/>
          <p:cNvPicPr>
            <a:picLocks noChangeAspect="1" noChangeArrowheads="1"/>
          </p:cNvPicPr>
          <p:nvPr/>
        </p:nvPicPr>
        <p:blipFill>
          <a:blip r:embed="rId4"/>
          <a:srcRect/>
          <a:stretch>
            <a:fillRect/>
          </a:stretch>
        </p:blipFill>
        <p:spPr bwMode="auto">
          <a:xfrm>
            <a:off x="2286000" y="3429000"/>
            <a:ext cx="3886200" cy="2546200"/>
          </a:xfrm>
          <a:prstGeom prst="rect">
            <a:avLst/>
          </a:prstGeom>
          <a:noFill/>
          <a:ln w="9525">
            <a:solidFill>
              <a:schemeClr val="tx1"/>
            </a:solidFill>
            <a:miter lim="800000"/>
            <a:headEnd/>
            <a:tailEnd/>
          </a:ln>
          <a:effectLst/>
        </p:spPr>
      </p:pic>
      <p:sp>
        <p:nvSpPr>
          <p:cNvPr id="21" name="Rectangle 20"/>
          <p:cNvSpPr/>
          <p:nvPr/>
        </p:nvSpPr>
        <p:spPr>
          <a:xfrm>
            <a:off x="0" y="6019800"/>
            <a:ext cx="6477000" cy="304800"/>
          </a:xfrm>
          <a:prstGeom prst="rect">
            <a:avLst/>
          </a:prstGeom>
          <a:solidFill>
            <a:srgbClr val="FFC000"/>
          </a:solidFill>
          <a:ln>
            <a:noFill/>
          </a:ln>
        </p:spPr>
        <p:style>
          <a:lnRef idx="2">
            <a:schemeClr val="accent6"/>
          </a:lnRef>
          <a:fillRef idx="1">
            <a:schemeClr val="lt1"/>
          </a:fillRef>
          <a:effectRef idx="0">
            <a:schemeClr val="accent6"/>
          </a:effectRef>
          <a:fontRef idx="minor">
            <a:schemeClr val="dk1"/>
          </a:fontRef>
        </p:style>
        <p:txBody>
          <a:bodyPr rtlCol="0" anchor="ctr"/>
          <a:lstStyle/>
          <a:p>
            <a:r>
              <a:rPr lang="en-US" b="1" dirty="0" smtClean="0"/>
              <a:t>Fig 4: Percentage of Contradictory Matrices for order 3x3 to 9x9</a:t>
            </a:r>
            <a:endParaRPr lang="en-US" b="1" dirty="0"/>
          </a:p>
        </p:txBody>
      </p:sp>
      <p:sp>
        <p:nvSpPr>
          <p:cNvPr id="22" name="Rectangle 21"/>
          <p:cNvSpPr/>
          <p:nvPr/>
        </p:nvSpPr>
        <p:spPr>
          <a:xfrm>
            <a:off x="6858000" y="3505200"/>
            <a:ext cx="2209800" cy="2971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sz="2200" dirty="0" smtClean="0"/>
              <a:t>Shows that as the order of judgement matrix increases, its probability of being Contradictory also increases sharply [5].</a:t>
            </a:r>
            <a:endParaRPr lang="en-US" sz="2200" dirty="0"/>
          </a:p>
        </p:txBody>
      </p:sp>
      <p:sp>
        <p:nvSpPr>
          <p:cNvPr id="23" name="Right Arrow 22"/>
          <p:cNvSpPr/>
          <p:nvPr/>
        </p:nvSpPr>
        <p:spPr>
          <a:xfrm>
            <a:off x="6096000" y="3886200"/>
            <a:ext cx="762000" cy="381000"/>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24" name="Right Arrow 23"/>
          <p:cNvSpPr/>
          <p:nvPr/>
        </p:nvSpPr>
        <p:spPr>
          <a:xfrm>
            <a:off x="1524000" y="4495800"/>
            <a:ext cx="762000" cy="381000"/>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25" name="Rectangle 24"/>
          <p:cNvSpPr/>
          <p:nvPr/>
        </p:nvSpPr>
        <p:spPr>
          <a:xfrm>
            <a:off x="5867400" y="2895600"/>
            <a:ext cx="685800" cy="152400"/>
          </a:xfrm>
          <a:prstGeom prst="rect">
            <a:avLst/>
          </a:prstGeom>
          <a:solidFill>
            <a:srgbClr val="FFC000"/>
          </a:solidFill>
          <a:ln>
            <a:noFill/>
          </a:ln>
        </p:spPr>
        <p:style>
          <a:lnRef idx="2">
            <a:schemeClr val="accent6"/>
          </a:lnRef>
          <a:fillRef idx="1">
            <a:schemeClr val="lt1"/>
          </a:fillRef>
          <a:effectRef idx="0">
            <a:schemeClr val="accent6"/>
          </a:effectRef>
          <a:fontRef idx="minor">
            <a:schemeClr val="dk1"/>
          </a:fontRef>
        </p:style>
        <p:txBody>
          <a:bodyPr rtlCol="0" anchor="ctr"/>
          <a:lstStyle/>
          <a:p>
            <a:r>
              <a:rPr lang="en-US" b="1" dirty="0" smtClean="0"/>
              <a:t>Fig 3:</a:t>
            </a:r>
            <a:endParaRPr lang="en-US"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Scale>
                                      <p:cBhvr>
                                        <p:cTn id="7" dur="1000" decel="50000" fill="hold">
                                          <p:stCondLst>
                                            <p:cond delay="0"/>
                                          </p:stCondLst>
                                        </p:cTn>
                                        <p:tgtEl>
                                          <p:spTgt spid="205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050"/>
                                        </p:tgtEl>
                                        <p:attrNameLst>
                                          <p:attrName>ppt_x</p:attrName>
                                          <p:attrName>ppt_y</p:attrName>
                                        </p:attrNameLst>
                                      </p:cBhvr>
                                    </p:animMotion>
                                    <p:animEffect transition="in" filter="fade">
                                      <p:cBhvr>
                                        <p:cTn id="9" dur="1000"/>
                                        <p:tgtEl>
                                          <p:spTgt spid="2050"/>
                                        </p:tgtEl>
                                      </p:cBhvr>
                                    </p:animEffect>
                                  </p:childTnLst>
                                </p:cTn>
                              </p:par>
                              <p:par>
                                <p:cTn id="10" presetID="5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Scale>
                                      <p:cBhvr>
                                        <p:cTn id="12" dur="1000" decel="50000" fill="hold">
                                          <p:stCondLst>
                                            <p:cond delay="0"/>
                                          </p:stCondLst>
                                        </p:cTn>
                                        <p:tgtEl>
                                          <p:spTgt spid="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7"/>
                                        </p:tgtEl>
                                        <p:attrNameLst>
                                          <p:attrName>ppt_x</p:attrName>
                                          <p:attrName>ppt_y</p:attrName>
                                        </p:attrNameLst>
                                      </p:cBhvr>
                                    </p:animMotion>
                                    <p:animEffect transition="in" filter="fade">
                                      <p:cBhvr>
                                        <p:cTn id="14" dur="10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52"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Scale>
                                      <p:cBhvr>
                                        <p:cTn id="19" dur="1000" decel="50000" fill="hold">
                                          <p:stCondLst>
                                            <p:cond delay="0"/>
                                          </p:stCondLst>
                                        </p:cTn>
                                        <p:tgtEl>
                                          <p:spTgt spid="1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10"/>
                                        </p:tgtEl>
                                        <p:attrNameLst>
                                          <p:attrName>ppt_x</p:attrName>
                                          <p:attrName>ppt_y</p:attrName>
                                        </p:attrNameLst>
                                      </p:cBhvr>
                                    </p:animMotion>
                                    <p:animEffect transition="in" filter="fade">
                                      <p:cBhvr>
                                        <p:cTn id="21" dur="1000"/>
                                        <p:tgtEl>
                                          <p:spTgt spid="10"/>
                                        </p:tgtEl>
                                      </p:cBhvr>
                                    </p:animEffect>
                                  </p:childTnLst>
                                </p:cTn>
                              </p:par>
                              <p:par>
                                <p:cTn id="22" presetID="52" presetClass="entr" presetSubtype="0" fill="hold" nodeType="withEffect">
                                  <p:stCondLst>
                                    <p:cond delay="0"/>
                                  </p:stCondLst>
                                  <p:childTnLst>
                                    <p:set>
                                      <p:cBhvr>
                                        <p:cTn id="23" dur="1" fill="hold">
                                          <p:stCondLst>
                                            <p:cond delay="0"/>
                                          </p:stCondLst>
                                        </p:cTn>
                                        <p:tgtEl>
                                          <p:spTgt spid="13"/>
                                        </p:tgtEl>
                                        <p:attrNameLst>
                                          <p:attrName>style.visibility</p:attrName>
                                        </p:attrNameLst>
                                      </p:cBhvr>
                                      <p:to>
                                        <p:strVal val="visible"/>
                                      </p:to>
                                    </p:set>
                                    <p:animScale>
                                      <p:cBhvr>
                                        <p:cTn id="24" dur="1000" decel="50000" fill="hold">
                                          <p:stCondLst>
                                            <p:cond delay="0"/>
                                          </p:stCondLst>
                                        </p:cTn>
                                        <p:tgtEl>
                                          <p:spTgt spid="1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5" dur="1000" decel="50000" fill="hold">
                                          <p:stCondLst>
                                            <p:cond delay="0"/>
                                          </p:stCondLst>
                                        </p:cTn>
                                        <p:tgtEl>
                                          <p:spTgt spid="13"/>
                                        </p:tgtEl>
                                        <p:attrNameLst>
                                          <p:attrName>ppt_x</p:attrName>
                                          <p:attrName>ppt_y</p:attrName>
                                        </p:attrNameLst>
                                      </p:cBhvr>
                                    </p:animMotion>
                                    <p:animEffect transition="in" filter="fade">
                                      <p:cBhvr>
                                        <p:cTn id="26" dur="10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52" presetClass="entr" presetSubtype="0" fill="hold" nodeType="clickEffect">
                                  <p:stCondLst>
                                    <p:cond delay="0"/>
                                  </p:stCondLst>
                                  <p:childTnLst>
                                    <p:set>
                                      <p:cBhvr>
                                        <p:cTn id="30" dur="1" fill="hold">
                                          <p:stCondLst>
                                            <p:cond delay="0"/>
                                          </p:stCondLst>
                                        </p:cTn>
                                        <p:tgtEl>
                                          <p:spTgt spid="16"/>
                                        </p:tgtEl>
                                        <p:attrNameLst>
                                          <p:attrName>style.visibility</p:attrName>
                                        </p:attrNameLst>
                                      </p:cBhvr>
                                      <p:to>
                                        <p:strVal val="visible"/>
                                      </p:to>
                                    </p:set>
                                    <p:animScale>
                                      <p:cBhvr>
                                        <p:cTn id="31" dur="1000" decel="50000" fill="hold">
                                          <p:stCondLst>
                                            <p:cond delay="0"/>
                                          </p:stCondLst>
                                        </p:cTn>
                                        <p:tgtEl>
                                          <p:spTgt spid="1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2" dur="1000" decel="50000" fill="hold">
                                          <p:stCondLst>
                                            <p:cond delay="0"/>
                                          </p:stCondLst>
                                        </p:cTn>
                                        <p:tgtEl>
                                          <p:spTgt spid="16"/>
                                        </p:tgtEl>
                                        <p:attrNameLst>
                                          <p:attrName>ppt_x</p:attrName>
                                          <p:attrName>ppt_y</p:attrName>
                                        </p:attrNameLst>
                                      </p:cBhvr>
                                    </p:animMotion>
                                    <p:animEffect transition="in" filter="fade">
                                      <p:cBhvr>
                                        <p:cTn id="33" dur="1000"/>
                                        <p:tgtEl>
                                          <p:spTgt spid="16"/>
                                        </p:tgtEl>
                                      </p:cBhvr>
                                    </p:animEffect>
                                  </p:childTnLst>
                                </p:cTn>
                              </p:par>
                              <p:par>
                                <p:cTn id="34" presetID="52" presetClass="entr" presetSubtype="0" fill="hold" grpId="0" nodeType="withEffect">
                                  <p:stCondLst>
                                    <p:cond delay="0"/>
                                  </p:stCondLst>
                                  <p:childTnLst>
                                    <p:set>
                                      <p:cBhvr>
                                        <p:cTn id="35" dur="1" fill="hold">
                                          <p:stCondLst>
                                            <p:cond delay="0"/>
                                          </p:stCondLst>
                                        </p:cTn>
                                        <p:tgtEl>
                                          <p:spTgt spid="25"/>
                                        </p:tgtEl>
                                        <p:attrNameLst>
                                          <p:attrName>style.visibility</p:attrName>
                                        </p:attrNameLst>
                                      </p:cBhvr>
                                      <p:to>
                                        <p:strVal val="visible"/>
                                      </p:to>
                                    </p:set>
                                    <p:animScale>
                                      <p:cBhvr>
                                        <p:cTn id="36" dur="1000" decel="50000" fill="hold">
                                          <p:stCondLst>
                                            <p:cond delay="0"/>
                                          </p:stCondLst>
                                        </p:cTn>
                                        <p:tgtEl>
                                          <p:spTgt spid="2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7" dur="1000" decel="50000" fill="hold">
                                          <p:stCondLst>
                                            <p:cond delay="0"/>
                                          </p:stCondLst>
                                        </p:cTn>
                                        <p:tgtEl>
                                          <p:spTgt spid="25"/>
                                        </p:tgtEl>
                                        <p:attrNameLst>
                                          <p:attrName>ppt_x</p:attrName>
                                          <p:attrName>ppt_y</p:attrName>
                                        </p:attrNameLst>
                                      </p:cBhvr>
                                    </p:animMotion>
                                    <p:animEffect transition="in" filter="fade">
                                      <p:cBhvr>
                                        <p:cTn id="38" dur="1000"/>
                                        <p:tgtEl>
                                          <p:spTgt spid="25"/>
                                        </p:tgtEl>
                                      </p:cBhvr>
                                    </p:animEffect>
                                  </p:childTnLst>
                                </p:cTn>
                              </p:par>
                            </p:childTnLst>
                          </p:cTn>
                        </p:par>
                      </p:childTnLst>
                    </p:cTn>
                  </p:par>
                  <p:par>
                    <p:cTn id="39" fill="hold">
                      <p:stCondLst>
                        <p:cond delay="indefinite"/>
                      </p:stCondLst>
                      <p:childTnLst>
                        <p:par>
                          <p:cTn id="40" fill="hold">
                            <p:stCondLst>
                              <p:cond delay="0"/>
                            </p:stCondLst>
                            <p:childTnLst>
                              <p:par>
                                <p:cTn id="41" presetID="52"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Scale>
                                      <p:cBhvr>
                                        <p:cTn id="43" dur="1000" decel="50000" fill="hold">
                                          <p:stCondLst>
                                            <p:cond delay="0"/>
                                          </p:stCondLst>
                                        </p:cTn>
                                        <p:tgtEl>
                                          <p:spTgt spid="1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4" dur="1000" decel="50000" fill="hold">
                                          <p:stCondLst>
                                            <p:cond delay="0"/>
                                          </p:stCondLst>
                                        </p:cTn>
                                        <p:tgtEl>
                                          <p:spTgt spid="18"/>
                                        </p:tgtEl>
                                        <p:attrNameLst>
                                          <p:attrName>ppt_x</p:attrName>
                                          <p:attrName>ppt_y</p:attrName>
                                        </p:attrNameLst>
                                      </p:cBhvr>
                                    </p:animMotion>
                                    <p:animEffect transition="in" filter="fade">
                                      <p:cBhvr>
                                        <p:cTn id="45" dur="1000"/>
                                        <p:tgtEl>
                                          <p:spTgt spid="18"/>
                                        </p:tgtEl>
                                      </p:cBhvr>
                                    </p:animEffect>
                                  </p:childTnLst>
                                </p:cTn>
                              </p:par>
                              <p:par>
                                <p:cTn id="46" presetID="52" presetClass="entr" presetSubtype="0" fill="hold" grpId="0" nodeType="withEffect">
                                  <p:stCondLst>
                                    <p:cond delay="0"/>
                                  </p:stCondLst>
                                  <p:childTnLst>
                                    <p:set>
                                      <p:cBhvr>
                                        <p:cTn id="47" dur="1" fill="hold">
                                          <p:stCondLst>
                                            <p:cond delay="0"/>
                                          </p:stCondLst>
                                        </p:cTn>
                                        <p:tgtEl>
                                          <p:spTgt spid="19"/>
                                        </p:tgtEl>
                                        <p:attrNameLst>
                                          <p:attrName>style.visibility</p:attrName>
                                        </p:attrNameLst>
                                      </p:cBhvr>
                                      <p:to>
                                        <p:strVal val="visible"/>
                                      </p:to>
                                    </p:set>
                                    <p:animScale>
                                      <p:cBhvr>
                                        <p:cTn id="48" dur="1000" decel="50000" fill="hold">
                                          <p:stCondLst>
                                            <p:cond delay="0"/>
                                          </p:stCondLst>
                                        </p:cTn>
                                        <p:tgtEl>
                                          <p:spTgt spid="1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9" dur="1000" decel="50000" fill="hold">
                                          <p:stCondLst>
                                            <p:cond delay="0"/>
                                          </p:stCondLst>
                                        </p:cTn>
                                        <p:tgtEl>
                                          <p:spTgt spid="19"/>
                                        </p:tgtEl>
                                        <p:attrNameLst>
                                          <p:attrName>ppt_x</p:attrName>
                                          <p:attrName>ppt_y</p:attrName>
                                        </p:attrNameLst>
                                      </p:cBhvr>
                                    </p:animMotion>
                                    <p:animEffect transition="in" filter="fade">
                                      <p:cBhvr>
                                        <p:cTn id="50" dur="1000"/>
                                        <p:tgtEl>
                                          <p:spTgt spid="19"/>
                                        </p:tgtEl>
                                      </p:cBhvr>
                                    </p:animEffect>
                                  </p:childTnLst>
                                </p:cTn>
                              </p:par>
                            </p:childTnLst>
                          </p:cTn>
                        </p:par>
                      </p:childTnLst>
                    </p:cTn>
                  </p:par>
                  <p:par>
                    <p:cTn id="51" fill="hold">
                      <p:stCondLst>
                        <p:cond delay="indefinite"/>
                      </p:stCondLst>
                      <p:childTnLst>
                        <p:par>
                          <p:cTn id="52" fill="hold">
                            <p:stCondLst>
                              <p:cond delay="0"/>
                            </p:stCondLst>
                            <p:childTnLst>
                              <p:par>
                                <p:cTn id="53" presetID="52" presetClass="entr" presetSubtype="0" fill="hold" grpId="0" nodeType="clickEffect">
                                  <p:stCondLst>
                                    <p:cond delay="0"/>
                                  </p:stCondLst>
                                  <p:childTnLst>
                                    <p:set>
                                      <p:cBhvr>
                                        <p:cTn id="54" dur="1" fill="hold">
                                          <p:stCondLst>
                                            <p:cond delay="0"/>
                                          </p:stCondLst>
                                        </p:cTn>
                                        <p:tgtEl>
                                          <p:spTgt spid="24"/>
                                        </p:tgtEl>
                                        <p:attrNameLst>
                                          <p:attrName>style.visibility</p:attrName>
                                        </p:attrNameLst>
                                      </p:cBhvr>
                                      <p:to>
                                        <p:strVal val="visible"/>
                                      </p:to>
                                    </p:set>
                                    <p:animScale>
                                      <p:cBhvr>
                                        <p:cTn id="55" dur="1000" decel="50000" fill="hold">
                                          <p:stCondLst>
                                            <p:cond delay="0"/>
                                          </p:stCondLst>
                                        </p:cTn>
                                        <p:tgtEl>
                                          <p:spTgt spid="2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6" dur="1000" decel="50000" fill="hold">
                                          <p:stCondLst>
                                            <p:cond delay="0"/>
                                          </p:stCondLst>
                                        </p:cTn>
                                        <p:tgtEl>
                                          <p:spTgt spid="24"/>
                                        </p:tgtEl>
                                        <p:attrNameLst>
                                          <p:attrName>ppt_x</p:attrName>
                                          <p:attrName>ppt_y</p:attrName>
                                        </p:attrNameLst>
                                      </p:cBhvr>
                                    </p:animMotion>
                                    <p:animEffect transition="in" filter="fade">
                                      <p:cBhvr>
                                        <p:cTn id="57" dur="1000"/>
                                        <p:tgtEl>
                                          <p:spTgt spid="24"/>
                                        </p:tgtEl>
                                      </p:cBhvr>
                                    </p:animEffect>
                                  </p:childTnLst>
                                </p:cTn>
                              </p:par>
                              <p:par>
                                <p:cTn id="58" presetID="52" presetClass="entr" presetSubtype="0" fill="hold" nodeType="withEffect">
                                  <p:stCondLst>
                                    <p:cond delay="0"/>
                                  </p:stCondLst>
                                  <p:childTnLst>
                                    <p:set>
                                      <p:cBhvr>
                                        <p:cTn id="59" dur="1" fill="hold">
                                          <p:stCondLst>
                                            <p:cond delay="0"/>
                                          </p:stCondLst>
                                        </p:cTn>
                                        <p:tgtEl>
                                          <p:spTgt spid="20"/>
                                        </p:tgtEl>
                                        <p:attrNameLst>
                                          <p:attrName>style.visibility</p:attrName>
                                        </p:attrNameLst>
                                      </p:cBhvr>
                                      <p:to>
                                        <p:strVal val="visible"/>
                                      </p:to>
                                    </p:set>
                                    <p:animScale>
                                      <p:cBhvr>
                                        <p:cTn id="60" dur="1000" decel="50000" fill="hold">
                                          <p:stCondLst>
                                            <p:cond delay="0"/>
                                          </p:stCondLst>
                                        </p:cTn>
                                        <p:tgtEl>
                                          <p:spTgt spid="2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1" dur="1000" decel="50000" fill="hold">
                                          <p:stCondLst>
                                            <p:cond delay="0"/>
                                          </p:stCondLst>
                                        </p:cTn>
                                        <p:tgtEl>
                                          <p:spTgt spid="20"/>
                                        </p:tgtEl>
                                        <p:attrNameLst>
                                          <p:attrName>ppt_x</p:attrName>
                                          <p:attrName>ppt_y</p:attrName>
                                        </p:attrNameLst>
                                      </p:cBhvr>
                                    </p:animMotion>
                                    <p:animEffect transition="in" filter="fade">
                                      <p:cBhvr>
                                        <p:cTn id="62" dur="1000"/>
                                        <p:tgtEl>
                                          <p:spTgt spid="20"/>
                                        </p:tgtEl>
                                      </p:cBhvr>
                                    </p:animEffect>
                                  </p:childTnLst>
                                </p:cTn>
                              </p:par>
                              <p:par>
                                <p:cTn id="63" presetID="52" presetClass="entr" presetSubtype="0" fill="hold" grpId="0" nodeType="withEffect">
                                  <p:stCondLst>
                                    <p:cond delay="0"/>
                                  </p:stCondLst>
                                  <p:childTnLst>
                                    <p:set>
                                      <p:cBhvr>
                                        <p:cTn id="64" dur="1" fill="hold">
                                          <p:stCondLst>
                                            <p:cond delay="0"/>
                                          </p:stCondLst>
                                        </p:cTn>
                                        <p:tgtEl>
                                          <p:spTgt spid="21"/>
                                        </p:tgtEl>
                                        <p:attrNameLst>
                                          <p:attrName>style.visibility</p:attrName>
                                        </p:attrNameLst>
                                      </p:cBhvr>
                                      <p:to>
                                        <p:strVal val="visible"/>
                                      </p:to>
                                    </p:set>
                                    <p:animScale>
                                      <p:cBhvr>
                                        <p:cTn id="65" dur="1000" decel="50000" fill="hold">
                                          <p:stCondLst>
                                            <p:cond delay="0"/>
                                          </p:stCondLst>
                                        </p:cTn>
                                        <p:tgtEl>
                                          <p:spTgt spid="2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6" dur="1000" decel="50000" fill="hold">
                                          <p:stCondLst>
                                            <p:cond delay="0"/>
                                          </p:stCondLst>
                                        </p:cTn>
                                        <p:tgtEl>
                                          <p:spTgt spid="21"/>
                                        </p:tgtEl>
                                        <p:attrNameLst>
                                          <p:attrName>ppt_x</p:attrName>
                                          <p:attrName>ppt_y</p:attrName>
                                        </p:attrNameLst>
                                      </p:cBhvr>
                                    </p:animMotion>
                                    <p:animEffect transition="in" filter="fade">
                                      <p:cBhvr>
                                        <p:cTn id="67" dur="1000"/>
                                        <p:tgtEl>
                                          <p:spTgt spid="21"/>
                                        </p:tgtEl>
                                      </p:cBhvr>
                                    </p:animEffect>
                                  </p:childTnLst>
                                </p:cTn>
                              </p:par>
                            </p:childTnLst>
                          </p:cTn>
                        </p:par>
                      </p:childTnLst>
                    </p:cTn>
                  </p:par>
                  <p:par>
                    <p:cTn id="68" fill="hold">
                      <p:stCondLst>
                        <p:cond delay="indefinite"/>
                      </p:stCondLst>
                      <p:childTnLst>
                        <p:par>
                          <p:cTn id="69" fill="hold">
                            <p:stCondLst>
                              <p:cond delay="0"/>
                            </p:stCondLst>
                            <p:childTnLst>
                              <p:par>
                                <p:cTn id="70" presetID="52" presetClass="entr" presetSubtype="0" fill="hold" grpId="0" nodeType="clickEffect">
                                  <p:stCondLst>
                                    <p:cond delay="0"/>
                                  </p:stCondLst>
                                  <p:childTnLst>
                                    <p:set>
                                      <p:cBhvr>
                                        <p:cTn id="71" dur="1" fill="hold">
                                          <p:stCondLst>
                                            <p:cond delay="0"/>
                                          </p:stCondLst>
                                        </p:cTn>
                                        <p:tgtEl>
                                          <p:spTgt spid="23"/>
                                        </p:tgtEl>
                                        <p:attrNameLst>
                                          <p:attrName>style.visibility</p:attrName>
                                        </p:attrNameLst>
                                      </p:cBhvr>
                                      <p:to>
                                        <p:strVal val="visible"/>
                                      </p:to>
                                    </p:set>
                                    <p:animScale>
                                      <p:cBhvr>
                                        <p:cTn id="72" dur="1000" decel="50000" fill="hold">
                                          <p:stCondLst>
                                            <p:cond delay="0"/>
                                          </p:stCondLst>
                                        </p:cTn>
                                        <p:tgtEl>
                                          <p:spTgt spid="2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3" dur="1000" decel="50000" fill="hold">
                                          <p:stCondLst>
                                            <p:cond delay="0"/>
                                          </p:stCondLst>
                                        </p:cTn>
                                        <p:tgtEl>
                                          <p:spTgt spid="23"/>
                                        </p:tgtEl>
                                        <p:attrNameLst>
                                          <p:attrName>ppt_x</p:attrName>
                                          <p:attrName>ppt_y</p:attrName>
                                        </p:attrNameLst>
                                      </p:cBhvr>
                                    </p:animMotion>
                                    <p:animEffect transition="in" filter="fade">
                                      <p:cBhvr>
                                        <p:cTn id="74" dur="1000"/>
                                        <p:tgtEl>
                                          <p:spTgt spid="23"/>
                                        </p:tgtEl>
                                      </p:cBhvr>
                                    </p:animEffect>
                                  </p:childTnLst>
                                </p:cTn>
                              </p:par>
                              <p:par>
                                <p:cTn id="75" presetID="52" presetClass="entr" presetSubtype="0" fill="hold" grpId="0" nodeType="withEffect">
                                  <p:stCondLst>
                                    <p:cond delay="0"/>
                                  </p:stCondLst>
                                  <p:childTnLst>
                                    <p:set>
                                      <p:cBhvr>
                                        <p:cTn id="76" dur="1" fill="hold">
                                          <p:stCondLst>
                                            <p:cond delay="0"/>
                                          </p:stCondLst>
                                        </p:cTn>
                                        <p:tgtEl>
                                          <p:spTgt spid="22"/>
                                        </p:tgtEl>
                                        <p:attrNameLst>
                                          <p:attrName>style.visibility</p:attrName>
                                        </p:attrNameLst>
                                      </p:cBhvr>
                                      <p:to>
                                        <p:strVal val="visible"/>
                                      </p:to>
                                    </p:set>
                                    <p:animScale>
                                      <p:cBhvr>
                                        <p:cTn id="77" dur="1000" decel="50000" fill="hold">
                                          <p:stCondLst>
                                            <p:cond delay="0"/>
                                          </p:stCondLst>
                                        </p:cTn>
                                        <p:tgtEl>
                                          <p:spTgt spid="2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8" dur="1000" decel="50000" fill="hold">
                                          <p:stCondLst>
                                            <p:cond delay="0"/>
                                          </p:stCondLst>
                                        </p:cTn>
                                        <p:tgtEl>
                                          <p:spTgt spid="22"/>
                                        </p:tgtEl>
                                        <p:attrNameLst>
                                          <p:attrName>ppt_x</p:attrName>
                                          <p:attrName>ppt_y</p:attrName>
                                        </p:attrNameLst>
                                      </p:cBhvr>
                                    </p:animMotion>
                                    <p:animEffect transition="in" filter="fade">
                                      <p:cBhvr>
                                        <p:cTn id="79" dur="1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P spid="18" grpId="0"/>
      <p:bldP spid="19" grpId="0" animBg="1"/>
      <p:bldP spid="21" grpId="0" animBg="1"/>
      <p:bldP spid="22" grpId="0" animBg="1"/>
      <p:bldP spid="23" grpId="0" animBg="1"/>
      <p:bldP spid="24" grpId="0" animBg="1"/>
      <p:bldP spid="2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a:srcRect/>
          <a:stretch>
            <a:fillRect/>
          </a:stretch>
        </p:blipFill>
        <p:spPr bwMode="auto">
          <a:xfrm>
            <a:off x="76200" y="1371600"/>
            <a:ext cx="4648200" cy="2362200"/>
          </a:xfrm>
          <a:prstGeom prst="rect">
            <a:avLst/>
          </a:prstGeom>
          <a:noFill/>
          <a:ln w="28575">
            <a:solidFill>
              <a:schemeClr val="tx1"/>
            </a:solidFill>
            <a:miter lim="800000"/>
            <a:headEnd/>
            <a:tailEnd/>
          </a:ln>
        </p:spPr>
      </p:pic>
      <p:pic>
        <p:nvPicPr>
          <p:cNvPr id="6" name="Picture 5"/>
          <p:cNvPicPr/>
          <p:nvPr/>
        </p:nvPicPr>
        <p:blipFill>
          <a:blip r:embed="rId3"/>
          <a:srcRect/>
          <a:stretch>
            <a:fillRect/>
          </a:stretch>
        </p:blipFill>
        <p:spPr bwMode="auto">
          <a:xfrm>
            <a:off x="4800600" y="1371600"/>
            <a:ext cx="4267200" cy="2362200"/>
          </a:xfrm>
          <a:prstGeom prst="rect">
            <a:avLst/>
          </a:prstGeom>
          <a:noFill/>
          <a:ln w="28575">
            <a:solidFill>
              <a:schemeClr val="tx1"/>
            </a:solidFill>
            <a:miter lim="800000"/>
            <a:headEnd/>
            <a:tailEnd/>
          </a:ln>
        </p:spPr>
      </p:pic>
      <p:pic>
        <p:nvPicPr>
          <p:cNvPr id="7" name="Picture 6"/>
          <p:cNvPicPr/>
          <p:nvPr/>
        </p:nvPicPr>
        <p:blipFill>
          <a:blip r:embed="rId4"/>
          <a:srcRect/>
          <a:stretch>
            <a:fillRect/>
          </a:stretch>
        </p:blipFill>
        <p:spPr bwMode="auto">
          <a:xfrm>
            <a:off x="76200" y="3810000"/>
            <a:ext cx="4648200" cy="2362200"/>
          </a:xfrm>
          <a:prstGeom prst="rect">
            <a:avLst/>
          </a:prstGeom>
          <a:noFill/>
          <a:ln w="28575">
            <a:solidFill>
              <a:schemeClr val="tx1"/>
            </a:solidFill>
            <a:miter lim="800000"/>
            <a:headEnd/>
            <a:tailEnd/>
          </a:ln>
        </p:spPr>
      </p:pic>
      <p:sp>
        <p:nvSpPr>
          <p:cNvPr id="8" name="Title 1"/>
          <p:cNvSpPr>
            <a:spLocks noGrp="1"/>
          </p:cNvSpPr>
          <p:nvPr>
            <p:ph type="title"/>
          </p:nvPr>
        </p:nvSpPr>
        <p:spPr>
          <a:xfrm>
            <a:off x="0" y="76200"/>
            <a:ext cx="7315200" cy="1143000"/>
          </a:xfrm>
        </p:spPr>
        <p:txBody>
          <a:bodyPr>
            <a:normAutofit fontScale="90000"/>
          </a:bodyPr>
          <a:lstStyle/>
          <a:p>
            <a:pPr>
              <a:defRPr/>
            </a:pPr>
            <a:r>
              <a:rPr lang="en-US" dirty="0" smtClean="0"/>
              <a:t>Intermediate Results while measuring the criticisms in AHP</a:t>
            </a:r>
            <a:endParaRPr lang="en-US" dirty="0"/>
          </a:p>
        </p:txBody>
      </p:sp>
      <p:sp>
        <p:nvSpPr>
          <p:cNvPr id="9" name="Rectangle 8"/>
          <p:cNvSpPr/>
          <p:nvPr/>
        </p:nvSpPr>
        <p:spPr>
          <a:xfrm>
            <a:off x="-76200" y="6172200"/>
            <a:ext cx="5486400" cy="457200"/>
          </a:xfrm>
          <a:prstGeom prst="rect">
            <a:avLst/>
          </a:prstGeom>
          <a:solidFill>
            <a:srgbClr val="FFC000"/>
          </a:solidFill>
          <a:ln>
            <a:noFill/>
          </a:ln>
        </p:spPr>
        <p:style>
          <a:lnRef idx="2">
            <a:schemeClr val="accent6"/>
          </a:lnRef>
          <a:fillRef idx="1">
            <a:schemeClr val="lt1"/>
          </a:fillRef>
          <a:effectRef idx="0">
            <a:schemeClr val="accent6"/>
          </a:effectRef>
          <a:fontRef idx="minor">
            <a:schemeClr val="dk1"/>
          </a:fontRef>
        </p:style>
        <p:txBody>
          <a:bodyPr rtlCol="0" anchor="ctr"/>
          <a:lstStyle/>
          <a:p>
            <a:r>
              <a:rPr lang="en-US" sz="1700" b="1" dirty="0" smtClean="0"/>
              <a:t>Fig 5: Validity of Principal Eigen Vector generation methods </a:t>
            </a:r>
            <a:r>
              <a:rPr lang="en-US" sz="1700" b="1" dirty="0" err="1" smtClean="0"/>
              <a:t>w.r.t</a:t>
            </a:r>
            <a:r>
              <a:rPr lang="en-US" sz="1700" b="1" dirty="0" smtClean="0"/>
              <a:t>. Minimum Violation and Total Deviation metrics.</a:t>
            </a:r>
            <a:endParaRPr lang="en-US" sz="1700" b="1" dirty="0"/>
          </a:p>
        </p:txBody>
      </p:sp>
      <p:sp>
        <p:nvSpPr>
          <p:cNvPr id="11" name="Rectangle 10"/>
          <p:cNvSpPr/>
          <p:nvPr/>
        </p:nvSpPr>
        <p:spPr>
          <a:xfrm>
            <a:off x="5181600" y="3962400"/>
            <a:ext cx="3962400" cy="2667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buFont typeface="Arial" pitchFamily="34" charset="0"/>
              <a:buChar char="•"/>
            </a:pPr>
            <a:r>
              <a:rPr lang="en-US" dirty="0" smtClean="0"/>
              <a:t> </a:t>
            </a:r>
            <a:r>
              <a:rPr lang="en-US" b="1" dirty="0" smtClean="0">
                <a:solidFill>
                  <a:srgbClr val="C00000"/>
                </a:solidFill>
              </a:rPr>
              <a:t>For 3x3 judgement matrix, all three methods gives the same results [6].</a:t>
            </a:r>
          </a:p>
          <a:p>
            <a:pPr algn="just">
              <a:buFont typeface="Arial" pitchFamily="34" charset="0"/>
              <a:buChar char="•"/>
            </a:pPr>
            <a:r>
              <a:rPr lang="en-US" b="1" dirty="0" smtClean="0">
                <a:solidFill>
                  <a:schemeClr val="tx2">
                    <a:lumMod val="75000"/>
                  </a:schemeClr>
                </a:solidFill>
              </a:rPr>
              <a:t>For 4x4 matrices, priority vector generated "by root" and "by square" are approximately the same [6].</a:t>
            </a:r>
          </a:p>
          <a:p>
            <a:pPr algn="just">
              <a:buFont typeface="Arial" pitchFamily="34" charset="0"/>
              <a:buChar char="•"/>
            </a:pPr>
            <a:r>
              <a:rPr lang="en-US" b="1" dirty="0" smtClean="0">
                <a:solidFill>
                  <a:srgbClr val="C00000"/>
                </a:solidFill>
              </a:rPr>
              <a:t>For 5x5, priority vectors generated "by root" have least Minimum Violations, suggesting that it is the better method of generating the priority vector [6]. </a:t>
            </a:r>
            <a:endParaRPr lang="en-US" b="1" dirty="0">
              <a:solidFill>
                <a:srgbClr val="C00000"/>
              </a:solidFill>
            </a:endParaRPr>
          </a:p>
        </p:txBody>
      </p:sp>
      <p:sp>
        <p:nvSpPr>
          <p:cNvPr id="12" name="Right Arrow 11"/>
          <p:cNvSpPr/>
          <p:nvPr/>
        </p:nvSpPr>
        <p:spPr>
          <a:xfrm>
            <a:off x="4648200" y="4876800"/>
            <a:ext cx="533400" cy="38100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3" name="Right Arrow 12"/>
          <p:cNvSpPr/>
          <p:nvPr/>
        </p:nvSpPr>
        <p:spPr>
          <a:xfrm rot="5400000">
            <a:off x="6800850" y="3600450"/>
            <a:ext cx="419100" cy="38100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4" name="Right Arrow 13"/>
          <p:cNvSpPr/>
          <p:nvPr/>
        </p:nvSpPr>
        <p:spPr>
          <a:xfrm rot="2120602">
            <a:off x="4449645" y="3640534"/>
            <a:ext cx="852734" cy="38100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5" name="TextBox 14"/>
          <p:cNvSpPr txBox="1"/>
          <p:nvPr/>
        </p:nvSpPr>
        <p:spPr>
          <a:xfrm>
            <a:off x="381000" y="2451080"/>
            <a:ext cx="8458200" cy="3416320"/>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just">
              <a:buFont typeface="Arial" pitchFamily="34" charset="0"/>
              <a:buChar char="•"/>
            </a:pPr>
            <a:r>
              <a:rPr lang="en-US" sz="2400" dirty="0" smtClean="0"/>
              <a:t> </a:t>
            </a:r>
            <a:r>
              <a:rPr lang="en-US" sz="2400" b="1" dirty="0" smtClean="0">
                <a:solidFill>
                  <a:srgbClr val="C00000"/>
                </a:solidFill>
              </a:rPr>
              <a:t>There are three methods, reported in the literature, for generating </a:t>
            </a:r>
            <a:r>
              <a:rPr lang="en-US" sz="2400" b="1" smtClean="0">
                <a:solidFill>
                  <a:srgbClr val="C00000"/>
                </a:solidFill>
              </a:rPr>
              <a:t>the priority </a:t>
            </a:r>
            <a:r>
              <a:rPr lang="en-US" sz="2400" b="1" dirty="0" smtClean="0">
                <a:solidFill>
                  <a:srgbClr val="C00000"/>
                </a:solidFill>
              </a:rPr>
              <a:t>vector from the judgement matrix:            By sum, By root, and By square. </a:t>
            </a:r>
          </a:p>
          <a:p>
            <a:pPr algn="just">
              <a:buFont typeface="Arial" pitchFamily="34" charset="0"/>
              <a:buChar char="•"/>
            </a:pPr>
            <a:r>
              <a:rPr lang="en-US" sz="2400" b="1" dirty="0" smtClean="0"/>
              <a:t> </a:t>
            </a:r>
            <a:r>
              <a:rPr lang="en-US" sz="2400" b="1" dirty="0" smtClean="0">
                <a:solidFill>
                  <a:srgbClr val="C00000"/>
                </a:solidFill>
              </a:rPr>
              <a:t>Here we measured the efficiency of these methods on all possible judgement matrices of order 3x3 to 5x5 </a:t>
            </a:r>
            <a:r>
              <a:rPr lang="en-US" sz="2400" b="1" dirty="0" err="1" smtClean="0">
                <a:solidFill>
                  <a:srgbClr val="C00000"/>
                </a:solidFill>
              </a:rPr>
              <a:t>w.r.t</a:t>
            </a:r>
            <a:r>
              <a:rPr lang="en-US" sz="2400" b="1" dirty="0" smtClean="0">
                <a:solidFill>
                  <a:srgbClr val="C00000"/>
                </a:solidFill>
              </a:rPr>
              <a:t>. two metrics: Minimum Violation and Total Deviation.</a:t>
            </a:r>
          </a:p>
          <a:p>
            <a:pPr algn="just">
              <a:buFont typeface="Arial" pitchFamily="34" charset="0"/>
              <a:buChar char="•"/>
            </a:pPr>
            <a:r>
              <a:rPr lang="en-US" sz="2400" b="1" dirty="0" smtClean="0">
                <a:solidFill>
                  <a:srgbClr val="C00000"/>
                </a:solidFill>
              </a:rPr>
              <a:t> Since checking all the higher order matrices is an exponential problem, we are still working on the design of approximation algorithm to generate them. </a:t>
            </a:r>
            <a:endParaRPr lang="en-US" sz="2400" b="1" dirty="0">
              <a:solidFill>
                <a:srgbClr val="C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15"/>
                                        </p:tgtEl>
                                      </p:cBhvr>
                                    </p:animEffect>
                                    <p:set>
                                      <p:cBhvr>
                                        <p:cTn id="7" dur="1" fill="hold">
                                          <p:stCondLst>
                                            <p:cond delay="499"/>
                                          </p:stCondLst>
                                        </p:cTn>
                                        <p:tgtEl>
                                          <p:spTgt spid="1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par>
                                <p:cTn id="13" presetID="9"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dissolve">
                                      <p:cBhvr>
                                        <p:cTn id="15" dur="500"/>
                                        <p:tgtEl>
                                          <p:spTgt spid="6"/>
                                        </p:tgtEl>
                                      </p:cBhvr>
                                    </p:animEffect>
                                  </p:childTnLst>
                                </p:cTn>
                              </p:par>
                              <p:par>
                                <p:cTn id="16" presetID="9" presetClass="entr" presetSubtype="0" fill="hold"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dissolve">
                                      <p:cBhvr>
                                        <p:cTn id="18" dur="500"/>
                                        <p:tgtEl>
                                          <p:spTgt spid="7"/>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dissolve">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additive="base">
                                        <p:cTn id="26" dur="500" fill="hold"/>
                                        <p:tgtEl>
                                          <p:spTgt spid="14"/>
                                        </p:tgtEl>
                                        <p:attrNameLst>
                                          <p:attrName>ppt_x</p:attrName>
                                        </p:attrNameLst>
                                      </p:cBhvr>
                                      <p:tavLst>
                                        <p:tav tm="0">
                                          <p:val>
                                            <p:strVal val="#ppt_x"/>
                                          </p:val>
                                        </p:tav>
                                        <p:tav tm="100000">
                                          <p:val>
                                            <p:strVal val="#ppt_x"/>
                                          </p:val>
                                        </p:tav>
                                      </p:tavLst>
                                    </p:anim>
                                    <p:anim calcmode="lin" valueType="num">
                                      <p:cBhvr additive="base">
                                        <p:cTn id="27" dur="500" fill="hold"/>
                                        <p:tgtEl>
                                          <p:spTgt spid="14"/>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 calcmode="lin" valueType="num">
                                      <p:cBhvr additive="base">
                                        <p:cTn id="34" dur="500" fill="hold"/>
                                        <p:tgtEl>
                                          <p:spTgt spid="12"/>
                                        </p:tgtEl>
                                        <p:attrNameLst>
                                          <p:attrName>ppt_x</p:attrName>
                                        </p:attrNameLst>
                                      </p:cBhvr>
                                      <p:tavLst>
                                        <p:tav tm="0">
                                          <p:val>
                                            <p:strVal val="#ppt_x"/>
                                          </p:val>
                                        </p:tav>
                                        <p:tav tm="100000">
                                          <p:val>
                                            <p:strVal val="#ppt_x"/>
                                          </p:val>
                                        </p:tav>
                                      </p:tavLst>
                                    </p:anim>
                                    <p:anim calcmode="lin" valueType="num">
                                      <p:cBhvr additive="base">
                                        <p:cTn id="35" dur="500" fill="hold"/>
                                        <p:tgtEl>
                                          <p:spTgt spid="12"/>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additive="base">
                                        <p:cTn id="38" dur="500" fill="hold"/>
                                        <p:tgtEl>
                                          <p:spTgt spid="11"/>
                                        </p:tgtEl>
                                        <p:attrNameLst>
                                          <p:attrName>ppt_x</p:attrName>
                                        </p:attrNameLst>
                                      </p:cBhvr>
                                      <p:tavLst>
                                        <p:tav tm="0">
                                          <p:val>
                                            <p:strVal val="#ppt_x"/>
                                          </p:val>
                                        </p:tav>
                                        <p:tav tm="100000">
                                          <p:val>
                                            <p:strVal val="#ppt_x"/>
                                          </p:val>
                                        </p:tav>
                                      </p:tavLst>
                                    </p:anim>
                                    <p:anim calcmode="lin" valueType="num">
                                      <p:cBhvr additive="base">
                                        <p:cTn id="3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3" grpId="0" animBg="1"/>
      <p:bldP spid="14"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6781800" cy="1143000"/>
          </a:xfrm>
        </p:spPr>
        <p:txBody>
          <a:bodyPr>
            <a:normAutofit fontScale="90000"/>
          </a:bodyPr>
          <a:lstStyle/>
          <a:p>
            <a:pPr>
              <a:defRPr/>
            </a:pPr>
            <a:r>
              <a:rPr lang="en-US" dirty="0" smtClean="0"/>
              <a:t>“Future Plans” and             “Open Problems”</a:t>
            </a:r>
            <a:endParaRPr lang="en-US" dirty="0"/>
          </a:p>
        </p:txBody>
      </p:sp>
      <p:sp>
        <p:nvSpPr>
          <p:cNvPr id="4" name="Content Placeholder 3"/>
          <p:cNvSpPr>
            <a:spLocks noGrp="1"/>
          </p:cNvSpPr>
          <p:nvPr>
            <p:ph idx="1"/>
          </p:nvPr>
        </p:nvSpPr>
        <p:spPr>
          <a:xfrm>
            <a:off x="0" y="1371600"/>
            <a:ext cx="9144000" cy="2667000"/>
          </a:xfrm>
        </p:spPr>
        <p:style>
          <a:lnRef idx="1">
            <a:schemeClr val="accent1"/>
          </a:lnRef>
          <a:fillRef idx="2">
            <a:schemeClr val="accent1"/>
          </a:fillRef>
          <a:effectRef idx="1">
            <a:schemeClr val="accent1"/>
          </a:effectRef>
          <a:fontRef idx="minor">
            <a:schemeClr val="dk1"/>
          </a:fontRef>
        </p:style>
        <p:txBody>
          <a:bodyPr>
            <a:noAutofit/>
          </a:bodyPr>
          <a:lstStyle/>
          <a:p>
            <a:pPr algn="just">
              <a:buNone/>
            </a:pPr>
            <a:r>
              <a:rPr lang="en-US" sz="2800" dirty="0" smtClean="0">
                <a:solidFill>
                  <a:srgbClr val="C00000"/>
                </a:solidFill>
              </a:rPr>
              <a:t>Future Plans</a:t>
            </a:r>
            <a:r>
              <a:rPr lang="en-US" sz="2800" dirty="0" smtClean="0"/>
              <a:t>:</a:t>
            </a:r>
          </a:p>
          <a:p>
            <a:pPr algn="just"/>
            <a:r>
              <a:rPr lang="en-US" sz="2200" dirty="0" smtClean="0"/>
              <a:t>Identifying various parameters to capture User Preferences for network selection in 3G-WLAN interworking environment.</a:t>
            </a:r>
          </a:p>
          <a:p>
            <a:pPr algn="just"/>
            <a:r>
              <a:rPr lang="en-US" sz="2200" dirty="0" smtClean="0"/>
              <a:t>Designing a tool to facilitate capturing user preferences which gives instantaneous feedback of criticism measured to end user. In fact, this tool can be used at any place where AHP is used as a decision making MCDM technique.</a:t>
            </a:r>
          </a:p>
          <a:p>
            <a:pPr algn="just"/>
            <a:endParaRPr lang="en-US" sz="2400" dirty="0"/>
          </a:p>
        </p:txBody>
      </p:sp>
      <p:sp>
        <p:nvSpPr>
          <p:cNvPr id="6" name="Content Placeholder 3"/>
          <p:cNvSpPr txBox="1">
            <a:spLocks/>
          </p:cNvSpPr>
          <p:nvPr/>
        </p:nvSpPr>
        <p:spPr>
          <a:xfrm>
            <a:off x="0" y="4343400"/>
            <a:ext cx="9144000" cy="2057400"/>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r>
              <a:rPr lang="en-US" sz="2800" dirty="0" smtClean="0">
                <a:solidFill>
                  <a:srgbClr val="C00000"/>
                </a:solidFill>
              </a:rPr>
              <a:t>Open Problem:</a:t>
            </a:r>
            <a:endParaRPr kumimoji="0" lang="en-US" sz="2800" b="0" i="0" u="none" strike="noStrike" kern="1200" cap="none" spc="0" normalizeH="0" baseline="0" noProof="0" dirty="0" smtClean="0">
              <a:ln>
                <a:noFill/>
              </a:ln>
              <a:solidFill>
                <a:srgbClr val="C00000"/>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Embedding information in Length field of Information Elements of the Beacon</a:t>
            </a:r>
            <a:r>
              <a:rPr kumimoji="0" lang="en-US" sz="2400" b="0" i="0" u="none" strike="noStrike" kern="1200" cap="none" spc="0" normalizeH="0" noProof="0" dirty="0" smtClean="0">
                <a:ln>
                  <a:noFill/>
                </a:ln>
                <a:solidFill>
                  <a:schemeClr val="tx1"/>
                </a:solidFill>
                <a:effectLst/>
                <a:uLnTx/>
                <a:uFillTx/>
                <a:latin typeface="+mn-lt"/>
                <a:ea typeface="+mn-ea"/>
                <a:cs typeface="+mn-cs"/>
              </a:rPr>
              <a:t> frame requires the modification in device driver, both at Access Point and Mobile Station. How this can be achieved to make this idea a practically useful one. </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p:txBody>
      </p:sp>
      <p:cxnSp>
        <p:nvCxnSpPr>
          <p:cNvPr id="7" name="Straight Connector 6"/>
          <p:cNvCxnSpPr/>
          <p:nvPr/>
        </p:nvCxnSpPr>
        <p:spPr>
          <a:xfrm>
            <a:off x="0" y="4189412"/>
            <a:ext cx="9144000" cy="1588"/>
          </a:xfrm>
          <a:prstGeom prst="line">
            <a:avLst/>
          </a:prstGeom>
          <a:effectLst>
            <a:glow rad="63500">
              <a:schemeClr val="accent1">
                <a:satMod val="175000"/>
                <a:alpha val="40000"/>
              </a:schemeClr>
            </a:glow>
            <a:outerShdw blurRad="40000" dist="20000" dir="5400000" rotWithShape="0">
              <a:srgbClr val="000000">
                <a:alpha val="38000"/>
              </a:srgbClr>
            </a:outerShdw>
          </a:effectLst>
        </p:spPr>
        <p:style>
          <a:lnRef idx="2">
            <a:schemeClr val="dk1"/>
          </a:lnRef>
          <a:fillRef idx="0">
            <a:schemeClr val="dk1"/>
          </a:fillRef>
          <a:effectRef idx="1">
            <a:schemeClr val="dk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linds(horizontal)">
                                      <p:cBhvr>
                                        <p:cTn id="7" dur="500"/>
                                        <p:tgtEl>
                                          <p:spTgt spid="4">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blinds(horizontal)">
                                      <p:cBhvr>
                                        <p:cTn id="10" dur="500"/>
                                        <p:tgtEl>
                                          <p:spTgt spid="4">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2"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Scale>
                                      <p:cBhvr>
                                        <p:cTn id="15"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6" dur="1000" decel="50000" fill="hold">
                                          <p:stCondLst>
                                            <p:cond delay="0"/>
                                          </p:stCondLst>
                                        </p:cTn>
                                        <p:tgtEl>
                                          <p:spTgt spid="6"/>
                                        </p:tgtEl>
                                        <p:attrNameLst>
                                          <p:attrName>ppt_x</p:attrName>
                                          <p:attrName>ppt_y</p:attrName>
                                        </p:attrNameLst>
                                      </p:cBhvr>
                                    </p:animMotion>
                                    <p:animEffect transition="in" filter="fade">
                                      <p:cBhvr>
                                        <p:cTn id="1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6781800" cy="1143000"/>
          </a:xfrm>
        </p:spPr>
        <p:txBody>
          <a:bodyPr>
            <a:normAutofit/>
          </a:bodyPr>
          <a:lstStyle/>
          <a:p>
            <a:pPr>
              <a:defRPr/>
            </a:pPr>
            <a:r>
              <a:rPr lang="en-US" dirty="0" smtClean="0"/>
              <a:t>Key References/Publications</a:t>
            </a:r>
            <a:endParaRPr lang="en-US" dirty="0"/>
          </a:p>
        </p:txBody>
      </p:sp>
      <p:sp>
        <p:nvSpPr>
          <p:cNvPr id="4" name="Content Placeholder 3"/>
          <p:cNvSpPr>
            <a:spLocks noGrp="1"/>
          </p:cNvSpPr>
          <p:nvPr>
            <p:ph idx="1"/>
          </p:nvPr>
        </p:nvSpPr>
        <p:spPr>
          <a:xfrm>
            <a:off x="76200" y="1295400"/>
            <a:ext cx="8915400" cy="5105400"/>
          </a:xfrm>
        </p:spPr>
        <p:txBody>
          <a:bodyPr>
            <a:normAutofit fontScale="92500" lnSpcReduction="20000"/>
          </a:bodyPr>
          <a:lstStyle/>
          <a:p>
            <a:pPr algn="just">
              <a:buNone/>
            </a:pPr>
            <a:r>
              <a:rPr lang="en-US" sz="1800" dirty="0" smtClean="0"/>
              <a:t>[1] R. Chandra, J. </a:t>
            </a:r>
            <a:r>
              <a:rPr lang="en-US" sz="1800" dirty="0" err="1" smtClean="0"/>
              <a:t>Padhye</a:t>
            </a:r>
            <a:r>
              <a:rPr lang="en-US" sz="1800" dirty="0" smtClean="0"/>
              <a:t>, L. </a:t>
            </a:r>
            <a:r>
              <a:rPr lang="en-US" sz="1800" dirty="0" err="1" smtClean="0"/>
              <a:t>Ravindranath</a:t>
            </a:r>
            <a:r>
              <a:rPr lang="en-US" sz="1800" dirty="0" smtClean="0"/>
              <a:t>, A. Wolman, “Beacon-Stuffing: Wi-Fi without Associations”. In Proceedings of the Eighth IEEE workshop Mobile Computing Systems and Applications (Tucson, Arizona, February 26-27, 2007). </a:t>
            </a:r>
          </a:p>
          <a:p>
            <a:pPr algn="just">
              <a:buNone/>
            </a:pPr>
            <a:r>
              <a:rPr lang="en-US" sz="1800" dirty="0" smtClean="0"/>
              <a:t>[2] </a:t>
            </a:r>
            <a:r>
              <a:rPr lang="en-US" sz="1800" dirty="0" err="1" smtClean="0"/>
              <a:t>Satty</a:t>
            </a:r>
            <a:r>
              <a:rPr lang="en-US" sz="1800" dirty="0" smtClean="0"/>
              <a:t> TL,  "Fundamentals of Decision making with Priority Theory and Analytic Hierarchy  process",  RWS  publications, Pittsburg, PA, 1994.</a:t>
            </a:r>
          </a:p>
          <a:p>
            <a:pPr algn="just">
              <a:buNone/>
            </a:pPr>
            <a:r>
              <a:rPr lang="en-US" sz="1800" dirty="0" smtClean="0"/>
              <a:t>[3] M. </a:t>
            </a:r>
            <a:r>
              <a:rPr lang="en-US" sz="1800" dirty="0" err="1" smtClean="0"/>
              <a:t>Kwiesielewicz</a:t>
            </a:r>
            <a:r>
              <a:rPr lang="en-US" sz="1800" dirty="0" smtClean="0"/>
              <a:t>, E. v. </a:t>
            </a:r>
            <a:r>
              <a:rPr lang="en-US" sz="1800" dirty="0" err="1" smtClean="0"/>
              <a:t>Uden</a:t>
            </a:r>
            <a:r>
              <a:rPr lang="en-US" sz="1800" dirty="0" smtClean="0"/>
              <a:t>, "Inconsistent and contradictory judgements in </a:t>
            </a:r>
            <a:r>
              <a:rPr lang="en-US" sz="1800" dirty="0" err="1" smtClean="0"/>
              <a:t>pairwise</a:t>
            </a:r>
            <a:r>
              <a:rPr lang="en-US" sz="1800" dirty="0" smtClean="0"/>
              <a:t> comparison method in the AHP", Computers &amp; Operations Research, Volume 31, Issue 5, April 2004, pp 713–719.</a:t>
            </a:r>
          </a:p>
          <a:p>
            <a:pPr algn="just">
              <a:buNone/>
            </a:pPr>
            <a:r>
              <a:rPr lang="en-US" sz="1800" dirty="0" smtClean="0"/>
              <a:t>*[4]  Vishal Gupta, M K Rohil. “IEEE 802.11-2012 Beacon Overloading with Additional Non-Standard Information”, COMSNET 2013 &lt;Submitted&gt;.</a:t>
            </a:r>
          </a:p>
          <a:p>
            <a:pPr algn="just">
              <a:buNone/>
            </a:pPr>
            <a:r>
              <a:rPr lang="en-US" sz="1800" dirty="0" smtClean="0"/>
              <a:t>*[5]  Vishal Gupta, M K Rohil, “An Experimental Measurement of Contradictory Judgement Matrices in AHP”, PDGC 2012 &lt;Accepted&gt;.</a:t>
            </a:r>
          </a:p>
          <a:p>
            <a:pPr algn="just">
              <a:buNone/>
            </a:pPr>
            <a:r>
              <a:rPr lang="en-US" sz="1800" dirty="0" smtClean="0"/>
              <a:t>*[6]  Vishal Gupta, M K Rohil, “Comparison of Methods for Deriving Priorities in Rank-Order Matrix of AHP</a:t>
            </a:r>
            <a:r>
              <a:rPr lang="en-US" sz="1800" b="1" dirty="0" smtClean="0"/>
              <a:t>”</a:t>
            </a:r>
            <a:r>
              <a:rPr lang="en-US" sz="1800" dirty="0" smtClean="0"/>
              <a:t>, International conference on data analysis and Learning Symbolic. &lt;Accepted&gt;</a:t>
            </a:r>
          </a:p>
          <a:p>
            <a:pPr algn="just">
              <a:buNone/>
            </a:pPr>
            <a:r>
              <a:rPr lang="en-US" sz="1800" dirty="0" smtClean="0"/>
              <a:t>*[8]  Vishal Gupta, Mukesh Kumar Rohil, "Interworking of 3G and 802.11 networks: Present and the Future ahead", International Journal of  Mobile and </a:t>
            </a:r>
            <a:r>
              <a:rPr lang="en-US" sz="1800" dirty="0" err="1" smtClean="0"/>
              <a:t>adhoc</a:t>
            </a:r>
            <a:r>
              <a:rPr lang="en-US" sz="1800" dirty="0" smtClean="0"/>
              <a:t> network, </a:t>
            </a:r>
            <a:r>
              <a:rPr lang="en-US" sz="1800" dirty="0" err="1" smtClean="0"/>
              <a:t>vol</a:t>
            </a:r>
            <a:r>
              <a:rPr lang="en-US" sz="1800" dirty="0" smtClean="0"/>
              <a:t> 2  issue 1, Feb 2012.</a:t>
            </a:r>
          </a:p>
          <a:p>
            <a:pPr algn="just">
              <a:buNone/>
            </a:pPr>
            <a:r>
              <a:rPr lang="en-US" sz="1800" dirty="0" smtClean="0"/>
              <a:t>*[9]  Vishal Gupta, Mukesh Kumar Rohil, "ENHANCING WI-FI WITH IEEE 802.11U FOR MOBILE DATA OFFLOADING", International Journal of Mobile Network Communications and </a:t>
            </a:r>
            <a:r>
              <a:rPr lang="en-US" sz="1800" dirty="0" err="1" smtClean="0"/>
              <a:t>Telematics</a:t>
            </a:r>
            <a:r>
              <a:rPr lang="en-US" sz="1800" dirty="0" smtClean="0"/>
              <a:t>, .</a:t>
            </a:r>
          </a:p>
          <a:p>
            <a:pPr algn="just">
              <a:buNone/>
            </a:pPr>
            <a:r>
              <a:rPr lang="en-US" sz="1800" dirty="0" smtClean="0"/>
              <a:t>*[10] Vishal Gupta, Mukesh Kumar Rohil, "Mobile data offloading: Benefits, Issues, and Technological Solutions",  Advances in Computer Science, Engineering &amp; Applications, pp 73-80, </a:t>
            </a:r>
            <a:r>
              <a:rPr lang="en-US" sz="1800" dirty="0" err="1" smtClean="0"/>
              <a:t>vol</a:t>
            </a:r>
            <a:r>
              <a:rPr lang="en-US" sz="1800" dirty="0" smtClean="0"/>
              <a:t> 167, Springer Berlin / Heidelberg.</a:t>
            </a:r>
            <a:endParaRPr lang="en-US" sz="1800" dirty="0"/>
          </a:p>
        </p:txBody>
      </p:sp>
      <p:sp>
        <p:nvSpPr>
          <p:cNvPr id="5" name="Rectangle 4"/>
          <p:cNvSpPr/>
          <p:nvPr/>
        </p:nvSpPr>
        <p:spPr>
          <a:xfrm>
            <a:off x="0" y="6400800"/>
            <a:ext cx="4495800" cy="381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sz="1700" dirty="0" smtClean="0"/>
              <a:t>* Papers till date as a result of my research work</a:t>
            </a:r>
            <a:endParaRPr lang="en-US" sz="170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1877</TotalTime>
  <Words>1296</Words>
  <Application>Microsoft Office PowerPoint</Application>
  <PresentationFormat>On-screen Show (4:3)</PresentationFormat>
  <Paragraphs>192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Network Discovery and User  Preferences for Network Selection in 3G-WLAN Interworking Environment</vt:lpstr>
      <vt:lpstr>Slide 2</vt:lpstr>
      <vt:lpstr>Overall Problem  in domain of  “Vertical Handover in 3G-WLAN Interworking Environment”</vt:lpstr>
      <vt:lpstr>Related Work</vt:lpstr>
      <vt:lpstr>Proposal Idea</vt:lpstr>
      <vt:lpstr>Intermediate Results </vt:lpstr>
      <vt:lpstr>Intermediate Results while measuring the criticisms in AHP</vt:lpstr>
      <vt:lpstr>“Future Plans” and             “Open Problems”</vt:lpstr>
      <vt:lpstr>Key References/Publications</vt:lpstr>
      <vt:lpstr>Slide 10</vt:lpstr>
    </vt:vector>
  </TitlesOfParts>
  <Company>bits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 ZC451 (Lecture #2)</dc:title>
  <dc:creator>ipc</dc:creator>
  <cp:lastModifiedBy>Dell</cp:lastModifiedBy>
  <cp:revision>150</cp:revision>
  <dcterms:created xsi:type="dcterms:W3CDTF">2012-01-04T06:56:57Z</dcterms:created>
  <dcterms:modified xsi:type="dcterms:W3CDTF">2012-12-15T07:32:45Z</dcterms:modified>
</cp:coreProperties>
</file>