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431" r:id="rId4"/>
    <p:sldId id="432" r:id="rId5"/>
    <p:sldId id="440" r:id="rId6"/>
    <p:sldId id="433" r:id="rId7"/>
    <p:sldId id="437" r:id="rId8"/>
    <p:sldId id="441" r:id="rId9"/>
    <p:sldId id="438" r:id="rId10"/>
    <p:sldId id="43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9C2A14-6340-4EC3-BD3D-E5FDACB39911}" type="doc">
      <dgm:prSet loTypeId="urn:microsoft.com/office/officeart/2005/8/layout/chevron2" loCatId="process" qsTypeId="urn:microsoft.com/office/officeart/2005/8/quickstyle/simple5" qsCatId="simple" csTypeId="urn:microsoft.com/office/officeart/2005/8/colors/accent1_2" csCatId="accent1" phldr="1"/>
      <dgm:spPr/>
    </dgm:pt>
    <dgm:pt modelId="{E2BC9A9E-6A8A-4B45-A857-55EFDF7C7B6B}">
      <dgm:prSet phldrT="[Text]"/>
      <dgm:spPr/>
      <dgm:t>
        <a:bodyPr/>
        <a:lstStyle/>
        <a:p>
          <a:r>
            <a:rPr lang="en-US" dirty="0" smtClean="0"/>
            <a:t>Network discovery</a:t>
          </a:r>
          <a:endParaRPr lang="en-US" dirty="0"/>
        </a:p>
      </dgm:t>
    </dgm:pt>
    <dgm:pt modelId="{0203277C-DC40-408D-BBF7-CF2D2D869395}" type="parTrans" cxnId="{80B77AC3-A02B-4974-8BE1-27E9A8496105}">
      <dgm:prSet/>
      <dgm:spPr/>
      <dgm:t>
        <a:bodyPr/>
        <a:lstStyle/>
        <a:p>
          <a:endParaRPr lang="en-US"/>
        </a:p>
      </dgm:t>
    </dgm:pt>
    <dgm:pt modelId="{14B26F45-61AC-4FBC-9A1C-22B140CF2906}" type="sibTrans" cxnId="{80B77AC3-A02B-4974-8BE1-27E9A8496105}">
      <dgm:prSet/>
      <dgm:spPr/>
      <dgm:t>
        <a:bodyPr/>
        <a:lstStyle/>
        <a:p>
          <a:endParaRPr lang="en-US"/>
        </a:p>
      </dgm:t>
    </dgm:pt>
    <dgm:pt modelId="{5179A725-CE13-4308-AB6E-92BAE5DA4AF3}">
      <dgm:prSet phldrT="[Text]"/>
      <dgm:spPr/>
      <dgm:t>
        <a:bodyPr/>
        <a:lstStyle/>
        <a:p>
          <a:r>
            <a:rPr lang="en-US" dirty="0" smtClean="0"/>
            <a:t>Handover Decision</a:t>
          </a:r>
          <a:endParaRPr lang="en-US" dirty="0"/>
        </a:p>
      </dgm:t>
    </dgm:pt>
    <dgm:pt modelId="{B23A718B-8CA3-4931-84DF-2C732F0D6F1D}" type="parTrans" cxnId="{B64CEFE6-8763-4CF9-9785-ADA52AC8C766}">
      <dgm:prSet/>
      <dgm:spPr/>
      <dgm:t>
        <a:bodyPr/>
        <a:lstStyle/>
        <a:p>
          <a:endParaRPr lang="en-US"/>
        </a:p>
      </dgm:t>
    </dgm:pt>
    <dgm:pt modelId="{8AD5F0B4-2486-4DCC-A602-D3A7BC84E812}" type="sibTrans" cxnId="{B64CEFE6-8763-4CF9-9785-ADA52AC8C766}">
      <dgm:prSet/>
      <dgm:spPr/>
      <dgm:t>
        <a:bodyPr/>
        <a:lstStyle/>
        <a:p>
          <a:endParaRPr lang="en-US"/>
        </a:p>
      </dgm:t>
    </dgm:pt>
    <dgm:pt modelId="{81C7EACF-0572-4D62-9092-5EAF49A623AE}">
      <dgm:prSet phldrT="[Text]"/>
      <dgm:spPr/>
      <dgm:t>
        <a:bodyPr/>
        <a:lstStyle/>
        <a:p>
          <a:r>
            <a:rPr lang="en-US" dirty="0" smtClean="0"/>
            <a:t>Handover Execution</a:t>
          </a:r>
          <a:endParaRPr lang="en-US" dirty="0"/>
        </a:p>
      </dgm:t>
    </dgm:pt>
    <dgm:pt modelId="{F3B74419-BBFD-46D5-9DD9-671004625413}" type="parTrans" cxnId="{6A98471E-37A8-41F0-9E92-3ECB69057163}">
      <dgm:prSet/>
      <dgm:spPr/>
      <dgm:t>
        <a:bodyPr/>
        <a:lstStyle/>
        <a:p>
          <a:endParaRPr lang="en-US"/>
        </a:p>
      </dgm:t>
    </dgm:pt>
    <dgm:pt modelId="{B470E2F2-4162-4425-A12E-460AB04BC96B}" type="sibTrans" cxnId="{6A98471E-37A8-41F0-9E92-3ECB69057163}">
      <dgm:prSet/>
      <dgm:spPr/>
      <dgm:t>
        <a:bodyPr/>
        <a:lstStyle/>
        <a:p>
          <a:endParaRPr lang="en-US"/>
        </a:p>
      </dgm:t>
    </dgm:pt>
    <dgm:pt modelId="{7AD99937-50B2-4E9E-8777-77F81C1502BF}">
      <dgm:prSet custT="1"/>
      <dgm:spPr/>
      <dgm:t>
        <a:bodyPr/>
        <a:lstStyle/>
        <a:p>
          <a:pPr algn="just"/>
          <a:r>
            <a:rPr lang="en-US" sz="1800" dirty="0" smtClean="0"/>
            <a:t>To discover a network, Mobile Terminal activates its 802.11 interface, and</a:t>
          </a:r>
          <a:endParaRPr lang="en-US" sz="1800" dirty="0"/>
        </a:p>
      </dgm:t>
    </dgm:pt>
    <dgm:pt modelId="{60CE81C5-B8FF-4475-AF85-AC7BD914BAFB}" type="parTrans" cxnId="{0FF99E1F-69BB-4DC7-98E1-A3690BDEF09E}">
      <dgm:prSet/>
      <dgm:spPr/>
      <dgm:t>
        <a:bodyPr/>
        <a:lstStyle/>
        <a:p>
          <a:endParaRPr lang="en-US"/>
        </a:p>
      </dgm:t>
    </dgm:pt>
    <dgm:pt modelId="{D4D70F80-5BB5-468E-AA94-76004C46E007}" type="sibTrans" cxnId="{0FF99E1F-69BB-4DC7-98E1-A3690BDEF09E}">
      <dgm:prSet/>
      <dgm:spPr/>
      <dgm:t>
        <a:bodyPr/>
        <a:lstStyle/>
        <a:p>
          <a:endParaRPr lang="en-US"/>
        </a:p>
      </dgm:t>
    </dgm:pt>
    <dgm:pt modelId="{61CDD752-F2AA-4ADC-9411-25FDC7B1EDB5}">
      <dgm:prSet custT="1"/>
      <dgm:spPr/>
      <dgm:t>
        <a:bodyPr/>
        <a:lstStyle/>
        <a:p>
          <a:pPr algn="just"/>
          <a:r>
            <a:rPr lang="en-US" sz="1800" dirty="0" smtClean="0"/>
            <a:t>receives service advertisements from Access Points in the vicinity.</a:t>
          </a:r>
          <a:endParaRPr lang="en-US" sz="1800" dirty="0"/>
        </a:p>
      </dgm:t>
    </dgm:pt>
    <dgm:pt modelId="{B80715F6-0E20-44DD-910D-4999F99889F9}" type="parTrans" cxnId="{8CA3715E-B0F0-4492-8A59-BEBCF14F4523}">
      <dgm:prSet/>
      <dgm:spPr/>
      <dgm:t>
        <a:bodyPr/>
        <a:lstStyle/>
        <a:p>
          <a:endParaRPr lang="en-US"/>
        </a:p>
      </dgm:t>
    </dgm:pt>
    <dgm:pt modelId="{3D2398FE-F151-4E8B-A585-70624C3B89C8}" type="sibTrans" cxnId="{8CA3715E-B0F0-4492-8A59-BEBCF14F4523}">
      <dgm:prSet/>
      <dgm:spPr/>
      <dgm:t>
        <a:bodyPr/>
        <a:lstStyle/>
        <a:p>
          <a:endParaRPr lang="en-US"/>
        </a:p>
      </dgm:t>
    </dgm:pt>
    <dgm:pt modelId="{2B090D2B-26A7-4607-BCD6-16D8E446DD79}">
      <dgm:prSet custT="1"/>
      <dgm:spPr/>
      <dgm:t>
        <a:bodyPr/>
        <a:lstStyle/>
        <a:p>
          <a:pPr algn="just"/>
          <a:r>
            <a:rPr lang="en-US" sz="1800" dirty="0" smtClean="0"/>
            <a:t>Transfer the routing task to the new selected network for the proper forwarding of packets.</a:t>
          </a:r>
          <a:endParaRPr lang="en-US" sz="1800" dirty="0"/>
        </a:p>
      </dgm:t>
    </dgm:pt>
    <dgm:pt modelId="{1EA2840D-CE22-4877-8811-4DDB028C0F7E}" type="parTrans" cxnId="{BE40E516-813C-4FEE-B867-2AD24126B708}">
      <dgm:prSet/>
      <dgm:spPr/>
      <dgm:t>
        <a:bodyPr/>
        <a:lstStyle/>
        <a:p>
          <a:endParaRPr lang="en-US"/>
        </a:p>
      </dgm:t>
    </dgm:pt>
    <dgm:pt modelId="{636E0941-A5EA-4CDA-B8E5-88747D3FC9D1}" type="sibTrans" cxnId="{BE40E516-813C-4FEE-B867-2AD24126B708}">
      <dgm:prSet/>
      <dgm:spPr/>
      <dgm:t>
        <a:bodyPr/>
        <a:lstStyle/>
        <a:p>
          <a:endParaRPr lang="en-US"/>
        </a:p>
      </dgm:t>
    </dgm:pt>
    <dgm:pt modelId="{3C966B94-0B0D-4494-99D4-3C356E8F1C30}">
      <dgm:prSet custT="1"/>
      <dgm:spPr/>
      <dgm:t>
        <a:bodyPr/>
        <a:lstStyle/>
        <a:p>
          <a:r>
            <a:rPr lang="en-US" sz="1800" dirty="0" smtClean="0"/>
            <a:t>Decide whether to change the access network or not. If yes, to which 802.11 network.</a:t>
          </a:r>
          <a:endParaRPr lang="en-US" sz="1800" dirty="0"/>
        </a:p>
      </dgm:t>
    </dgm:pt>
    <dgm:pt modelId="{1AB73ED9-0F2E-492C-84D8-77C56180E311}" type="parTrans" cxnId="{A2813933-1C5D-498B-88E3-5EFF26B00855}">
      <dgm:prSet/>
      <dgm:spPr/>
      <dgm:t>
        <a:bodyPr/>
        <a:lstStyle/>
        <a:p>
          <a:endParaRPr lang="en-US"/>
        </a:p>
      </dgm:t>
    </dgm:pt>
    <dgm:pt modelId="{8260ED9C-FF42-469E-B445-5D91A33C4190}" type="sibTrans" cxnId="{A2813933-1C5D-498B-88E3-5EFF26B00855}">
      <dgm:prSet/>
      <dgm:spPr/>
      <dgm:t>
        <a:bodyPr/>
        <a:lstStyle/>
        <a:p>
          <a:endParaRPr lang="en-US"/>
        </a:p>
      </dgm:t>
    </dgm:pt>
    <dgm:pt modelId="{EB301E8F-DF64-4F8C-9B9B-4AB9EF931D9D}" type="pres">
      <dgm:prSet presAssocID="{EE9C2A14-6340-4EC3-BD3D-E5FDACB39911}" presName="linearFlow" presStyleCnt="0">
        <dgm:presLayoutVars>
          <dgm:dir/>
          <dgm:animLvl val="lvl"/>
          <dgm:resizeHandles val="exact"/>
        </dgm:presLayoutVars>
      </dgm:prSet>
      <dgm:spPr/>
    </dgm:pt>
    <dgm:pt modelId="{0DFBB881-0859-40F3-A0A7-2C3074B55054}" type="pres">
      <dgm:prSet presAssocID="{E2BC9A9E-6A8A-4B45-A857-55EFDF7C7B6B}" presName="composite" presStyleCnt="0"/>
      <dgm:spPr/>
    </dgm:pt>
    <dgm:pt modelId="{069B3D1D-81E6-46DC-B9E8-2F91C55728E0}" type="pres">
      <dgm:prSet presAssocID="{E2BC9A9E-6A8A-4B45-A857-55EFDF7C7B6B}" presName="parentText" presStyleLbl="alignNode1" presStyleIdx="0" presStyleCnt="3">
        <dgm:presLayoutVars>
          <dgm:chMax val="1"/>
          <dgm:bulletEnabled val="1"/>
        </dgm:presLayoutVars>
      </dgm:prSet>
      <dgm:spPr/>
      <dgm:t>
        <a:bodyPr/>
        <a:lstStyle/>
        <a:p>
          <a:endParaRPr lang="en-US"/>
        </a:p>
      </dgm:t>
    </dgm:pt>
    <dgm:pt modelId="{1AAA86D4-4F7D-4D9C-81FE-7E0DDDBA9DE3}" type="pres">
      <dgm:prSet presAssocID="{E2BC9A9E-6A8A-4B45-A857-55EFDF7C7B6B}" presName="descendantText" presStyleLbl="alignAcc1" presStyleIdx="0" presStyleCnt="3">
        <dgm:presLayoutVars>
          <dgm:bulletEnabled val="1"/>
        </dgm:presLayoutVars>
      </dgm:prSet>
      <dgm:spPr/>
      <dgm:t>
        <a:bodyPr/>
        <a:lstStyle/>
        <a:p>
          <a:endParaRPr lang="en-US"/>
        </a:p>
      </dgm:t>
    </dgm:pt>
    <dgm:pt modelId="{8C0F6942-89E5-4768-8E5E-FF8CCC5819CE}" type="pres">
      <dgm:prSet presAssocID="{14B26F45-61AC-4FBC-9A1C-22B140CF2906}" presName="sp" presStyleCnt="0"/>
      <dgm:spPr/>
    </dgm:pt>
    <dgm:pt modelId="{FF643E3C-93C3-4C09-BCD7-3CF674E55B63}" type="pres">
      <dgm:prSet presAssocID="{5179A725-CE13-4308-AB6E-92BAE5DA4AF3}" presName="composite" presStyleCnt="0"/>
      <dgm:spPr/>
    </dgm:pt>
    <dgm:pt modelId="{102213B1-01AA-4E82-9636-1A875588E395}" type="pres">
      <dgm:prSet presAssocID="{5179A725-CE13-4308-AB6E-92BAE5DA4AF3}" presName="parentText" presStyleLbl="alignNode1" presStyleIdx="1" presStyleCnt="3">
        <dgm:presLayoutVars>
          <dgm:chMax val="1"/>
          <dgm:bulletEnabled val="1"/>
        </dgm:presLayoutVars>
      </dgm:prSet>
      <dgm:spPr/>
      <dgm:t>
        <a:bodyPr/>
        <a:lstStyle/>
        <a:p>
          <a:endParaRPr lang="en-US"/>
        </a:p>
      </dgm:t>
    </dgm:pt>
    <dgm:pt modelId="{BD51925D-A0C8-447C-B704-4CB3D5356B3B}" type="pres">
      <dgm:prSet presAssocID="{5179A725-CE13-4308-AB6E-92BAE5DA4AF3}" presName="descendantText" presStyleLbl="alignAcc1" presStyleIdx="1" presStyleCnt="3">
        <dgm:presLayoutVars>
          <dgm:bulletEnabled val="1"/>
        </dgm:presLayoutVars>
      </dgm:prSet>
      <dgm:spPr/>
      <dgm:t>
        <a:bodyPr/>
        <a:lstStyle/>
        <a:p>
          <a:endParaRPr lang="en-US"/>
        </a:p>
      </dgm:t>
    </dgm:pt>
    <dgm:pt modelId="{1A6C2570-51F9-446C-AE22-F0F02E6D3BCE}" type="pres">
      <dgm:prSet presAssocID="{8AD5F0B4-2486-4DCC-A602-D3A7BC84E812}" presName="sp" presStyleCnt="0"/>
      <dgm:spPr/>
    </dgm:pt>
    <dgm:pt modelId="{EA6395D4-3195-43A3-A292-2CE7811E304D}" type="pres">
      <dgm:prSet presAssocID="{81C7EACF-0572-4D62-9092-5EAF49A623AE}" presName="composite" presStyleCnt="0"/>
      <dgm:spPr/>
    </dgm:pt>
    <dgm:pt modelId="{0845EB33-89BA-47AB-8CCB-7B6171FC654A}" type="pres">
      <dgm:prSet presAssocID="{81C7EACF-0572-4D62-9092-5EAF49A623AE}" presName="parentText" presStyleLbl="alignNode1" presStyleIdx="2" presStyleCnt="3">
        <dgm:presLayoutVars>
          <dgm:chMax val="1"/>
          <dgm:bulletEnabled val="1"/>
        </dgm:presLayoutVars>
      </dgm:prSet>
      <dgm:spPr/>
      <dgm:t>
        <a:bodyPr/>
        <a:lstStyle/>
        <a:p>
          <a:endParaRPr lang="en-US"/>
        </a:p>
      </dgm:t>
    </dgm:pt>
    <dgm:pt modelId="{B997FEEA-C357-40A4-84D6-19397E6D24A8}" type="pres">
      <dgm:prSet presAssocID="{81C7EACF-0572-4D62-9092-5EAF49A623AE}" presName="descendantText" presStyleLbl="alignAcc1" presStyleIdx="2" presStyleCnt="3">
        <dgm:presLayoutVars>
          <dgm:bulletEnabled val="1"/>
        </dgm:presLayoutVars>
      </dgm:prSet>
      <dgm:spPr/>
      <dgm:t>
        <a:bodyPr/>
        <a:lstStyle/>
        <a:p>
          <a:endParaRPr lang="en-US"/>
        </a:p>
      </dgm:t>
    </dgm:pt>
  </dgm:ptLst>
  <dgm:cxnLst>
    <dgm:cxn modelId="{A2813933-1C5D-498B-88E3-5EFF26B00855}" srcId="{5179A725-CE13-4308-AB6E-92BAE5DA4AF3}" destId="{3C966B94-0B0D-4494-99D4-3C356E8F1C30}" srcOrd="0" destOrd="0" parTransId="{1AB73ED9-0F2E-492C-84D8-77C56180E311}" sibTransId="{8260ED9C-FF42-469E-B445-5D91A33C4190}"/>
    <dgm:cxn modelId="{161235BC-FB94-440D-95C2-8AEA7A49F0F9}" type="presOf" srcId="{81C7EACF-0572-4D62-9092-5EAF49A623AE}" destId="{0845EB33-89BA-47AB-8CCB-7B6171FC654A}" srcOrd="0" destOrd="0" presId="urn:microsoft.com/office/officeart/2005/8/layout/chevron2"/>
    <dgm:cxn modelId="{8CA3715E-B0F0-4492-8A59-BEBCF14F4523}" srcId="{E2BC9A9E-6A8A-4B45-A857-55EFDF7C7B6B}" destId="{61CDD752-F2AA-4ADC-9411-25FDC7B1EDB5}" srcOrd="1" destOrd="0" parTransId="{B80715F6-0E20-44DD-910D-4999F99889F9}" sibTransId="{3D2398FE-F151-4E8B-A585-70624C3B89C8}"/>
    <dgm:cxn modelId="{CF6F3210-8582-470F-8384-3D68D029B66D}" type="presOf" srcId="{61CDD752-F2AA-4ADC-9411-25FDC7B1EDB5}" destId="{1AAA86D4-4F7D-4D9C-81FE-7E0DDDBA9DE3}" srcOrd="0" destOrd="1" presId="urn:microsoft.com/office/officeart/2005/8/layout/chevron2"/>
    <dgm:cxn modelId="{34571A0B-9AF7-4C3D-A7C1-2EF01921B7F1}" type="presOf" srcId="{3C966B94-0B0D-4494-99D4-3C356E8F1C30}" destId="{BD51925D-A0C8-447C-B704-4CB3D5356B3B}" srcOrd="0" destOrd="0" presId="urn:microsoft.com/office/officeart/2005/8/layout/chevron2"/>
    <dgm:cxn modelId="{6A98471E-37A8-41F0-9E92-3ECB69057163}" srcId="{EE9C2A14-6340-4EC3-BD3D-E5FDACB39911}" destId="{81C7EACF-0572-4D62-9092-5EAF49A623AE}" srcOrd="2" destOrd="0" parTransId="{F3B74419-BBFD-46D5-9DD9-671004625413}" sibTransId="{B470E2F2-4162-4425-A12E-460AB04BC96B}"/>
    <dgm:cxn modelId="{4DAA6C34-C154-4FD7-8C2A-EC586D1A2A1E}" type="presOf" srcId="{5179A725-CE13-4308-AB6E-92BAE5DA4AF3}" destId="{102213B1-01AA-4E82-9636-1A875588E395}" srcOrd="0" destOrd="0" presId="urn:microsoft.com/office/officeart/2005/8/layout/chevron2"/>
    <dgm:cxn modelId="{B64CEFE6-8763-4CF9-9785-ADA52AC8C766}" srcId="{EE9C2A14-6340-4EC3-BD3D-E5FDACB39911}" destId="{5179A725-CE13-4308-AB6E-92BAE5DA4AF3}" srcOrd="1" destOrd="0" parTransId="{B23A718B-8CA3-4931-84DF-2C732F0D6F1D}" sibTransId="{8AD5F0B4-2486-4DCC-A602-D3A7BC84E812}"/>
    <dgm:cxn modelId="{0FF99E1F-69BB-4DC7-98E1-A3690BDEF09E}" srcId="{E2BC9A9E-6A8A-4B45-A857-55EFDF7C7B6B}" destId="{7AD99937-50B2-4E9E-8777-77F81C1502BF}" srcOrd="0" destOrd="0" parTransId="{60CE81C5-B8FF-4475-AF85-AC7BD914BAFB}" sibTransId="{D4D70F80-5BB5-468E-AA94-76004C46E007}"/>
    <dgm:cxn modelId="{BE40E516-813C-4FEE-B867-2AD24126B708}" srcId="{81C7EACF-0572-4D62-9092-5EAF49A623AE}" destId="{2B090D2B-26A7-4607-BCD6-16D8E446DD79}" srcOrd="0" destOrd="0" parTransId="{1EA2840D-CE22-4877-8811-4DDB028C0F7E}" sibTransId="{636E0941-A5EA-4CDA-B8E5-88747D3FC9D1}"/>
    <dgm:cxn modelId="{1EE831D5-9499-4772-82EF-C027A81FDDD2}" type="presOf" srcId="{EE9C2A14-6340-4EC3-BD3D-E5FDACB39911}" destId="{EB301E8F-DF64-4F8C-9B9B-4AB9EF931D9D}" srcOrd="0" destOrd="0" presId="urn:microsoft.com/office/officeart/2005/8/layout/chevron2"/>
    <dgm:cxn modelId="{F01ED80B-DC93-41A8-A764-82454D3901D4}" type="presOf" srcId="{7AD99937-50B2-4E9E-8777-77F81C1502BF}" destId="{1AAA86D4-4F7D-4D9C-81FE-7E0DDDBA9DE3}" srcOrd="0" destOrd="0" presId="urn:microsoft.com/office/officeart/2005/8/layout/chevron2"/>
    <dgm:cxn modelId="{80B77AC3-A02B-4974-8BE1-27E9A8496105}" srcId="{EE9C2A14-6340-4EC3-BD3D-E5FDACB39911}" destId="{E2BC9A9E-6A8A-4B45-A857-55EFDF7C7B6B}" srcOrd="0" destOrd="0" parTransId="{0203277C-DC40-408D-BBF7-CF2D2D869395}" sibTransId="{14B26F45-61AC-4FBC-9A1C-22B140CF2906}"/>
    <dgm:cxn modelId="{3985B085-1243-4E17-93B3-42617D62FDC9}" type="presOf" srcId="{2B090D2B-26A7-4607-BCD6-16D8E446DD79}" destId="{B997FEEA-C357-40A4-84D6-19397E6D24A8}" srcOrd="0" destOrd="0" presId="urn:microsoft.com/office/officeart/2005/8/layout/chevron2"/>
    <dgm:cxn modelId="{77F1A13B-53F4-4776-ABBE-F7BB0CDEB8D9}" type="presOf" srcId="{E2BC9A9E-6A8A-4B45-A857-55EFDF7C7B6B}" destId="{069B3D1D-81E6-46DC-B9E8-2F91C55728E0}" srcOrd="0" destOrd="0" presId="urn:microsoft.com/office/officeart/2005/8/layout/chevron2"/>
    <dgm:cxn modelId="{30602383-2384-48A1-87B8-106B26D90CE2}" type="presParOf" srcId="{EB301E8F-DF64-4F8C-9B9B-4AB9EF931D9D}" destId="{0DFBB881-0859-40F3-A0A7-2C3074B55054}" srcOrd="0" destOrd="0" presId="urn:microsoft.com/office/officeart/2005/8/layout/chevron2"/>
    <dgm:cxn modelId="{7711F89D-3DE3-4AD0-99EC-AE2530CB46BF}" type="presParOf" srcId="{0DFBB881-0859-40F3-A0A7-2C3074B55054}" destId="{069B3D1D-81E6-46DC-B9E8-2F91C55728E0}" srcOrd="0" destOrd="0" presId="urn:microsoft.com/office/officeart/2005/8/layout/chevron2"/>
    <dgm:cxn modelId="{7A7F763B-EEB3-4567-9BB5-7CAC68297A0D}" type="presParOf" srcId="{0DFBB881-0859-40F3-A0A7-2C3074B55054}" destId="{1AAA86D4-4F7D-4D9C-81FE-7E0DDDBA9DE3}" srcOrd="1" destOrd="0" presId="urn:microsoft.com/office/officeart/2005/8/layout/chevron2"/>
    <dgm:cxn modelId="{30FE4A30-8135-4B58-B9D4-0907AD92532F}" type="presParOf" srcId="{EB301E8F-DF64-4F8C-9B9B-4AB9EF931D9D}" destId="{8C0F6942-89E5-4768-8E5E-FF8CCC5819CE}" srcOrd="1" destOrd="0" presId="urn:microsoft.com/office/officeart/2005/8/layout/chevron2"/>
    <dgm:cxn modelId="{51D343B3-6B76-40C2-8C2F-AE572D9AACA5}" type="presParOf" srcId="{EB301E8F-DF64-4F8C-9B9B-4AB9EF931D9D}" destId="{FF643E3C-93C3-4C09-BCD7-3CF674E55B63}" srcOrd="2" destOrd="0" presId="urn:microsoft.com/office/officeart/2005/8/layout/chevron2"/>
    <dgm:cxn modelId="{C63E60B6-1828-4B36-A0C5-775D1C60128C}" type="presParOf" srcId="{FF643E3C-93C3-4C09-BCD7-3CF674E55B63}" destId="{102213B1-01AA-4E82-9636-1A875588E395}" srcOrd="0" destOrd="0" presId="urn:microsoft.com/office/officeart/2005/8/layout/chevron2"/>
    <dgm:cxn modelId="{D10B12BC-3DE6-425A-B916-8C2D140300C5}" type="presParOf" srcId="{FF643E3C-93C3-4C09-BCD7-3CF674E55B63}" destId="{BD51925D-A0C8-447C-B704-4CB3D5356B3B}" srcOrd="1" destOrd="0" presId="urn:microsoft.com/office/officeart/2005/8/layout/chevron2"/>
    <dgm:cxn modelId="{0F4AA818-58B3-4AC7-A023-A6CC45C8F9D9}" type="presParOf" srcId="{EB301E8F-DF64-4F8C-9B9B-4AB9EF931D9D}" destId="{1A6C2570-51F9-446C-AE22-F0F02E6D3BCE}" srcOrd="3" destOrd="0" presId="urn:microsoft.com/office/officeart/2005/8/layout/chevron2"/>
    <dgm:cxn modelId="{A38EB8F9-511A-4229-8AF6-F2752E566BAB}" type="presParOf" srcId="{EB301E8F-DF64-4F8C-9B9B-4AB9EF931D9D}" destId="{EA6395D4-3195-43A3-A292-2CE7811E304D}" srcOrd="4" destOrd="0" presId="urn:microsoft.com/office/officeart/2005/8/layout/chevron2"/>
    <dgm:cxn modelId="{5CF2C858-7201-4989-822C-5396AF6077A0}" type="presParOf" srcId="{EA6395D4-3195-43A3-A292-2CE7811E304D}" destId="{0845EB33-89BA-47AB-8CCB-7B6171FC654A}" srcOrd="0" destOrd="0" presId="urn:microsoft.com/office/officeart/2005/8/layout/chevron2"/>
    <dgm:cxn modelId="{53440B17-6E92-4195-B251-8D496BE655BE}" type="presParOf" srcId="{EA6395D4-3195-43A3-A292-2CE7811E304D}" destId="{B997FEEA-C357-40A4-84D6-19397E6D24A8}"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C12C6E-9196-4BCE-B794-8D13639325CF}" type="datetimeFigureOut">
              <a:rPr lang="en-US" smtClean="0"/>
              <a:pPr/>
              <a:t>12/15/2012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20006-6BEC-4864-89E4-7EC98E5DF1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2A5E8-19C0-4E2C-B466-4170E39037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2A5E8-19C0-4E2C-B466-4170E39037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2A5E8-19C0-4E2C-B466-4170E390379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0" y="3352800"/>
            <a:ext cx="8686800" cy="2743200"/>
          </a:xfrm>
          <a:prstGeom prst="rect">
            <a:avLst/>
          </a:prstGeom>
          <a:solidFill>
            <a:srgbClr val="101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 name="Rectangle 4"/>
          <p:cNvSpPr/>
          <p:nvPr userDrawn="1"/>
        </p:nvSpPr>
        <p:spPr>
          <a:xfrm>
            <a:off x="2895600" y="6096000"/>
            <a:ext cx="2895600" cy="76200"/>
          </a:xfrm>
          <a:prstGeom prst="rect">
            <a:avLst/>
          </a:prstGeom>
          <a:solidFill>
            <a:srgbClr val="76C2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0" y="6096000"/>
            <a:ext cx="2895600" cy="76200"/>
          </a:xfrm>
          <a:prstGeom prst="rect">
            <a:avLst/>
          </a:prstGeom>
          <a:solidFill>
            <a:srgbClr val="FCB0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5791200" y="6096000"/>
            <a:ext cx="2895600" cy="762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BITS_university_logo_whitevert.png"/>
          <p:cNvPicPr>
            <a:picLocks noChangeAspect="1"/>
          </p:cNvPicPr>
          <p:nvPr userDrawn="1"/>
        </p:nvPicPr>
        <p:blipFill rotWithShape="1">
          <a:blip r:embed="rId3">
            <a:extLst>
              <a:ext uri="{28A0092B-C50C-407E-A947-70E740481C1C}">
                <a14:useLocalDpi xmlns:a14="http://schemas.microsoft.com/office/drawing/2010/main" xmlns="" val="0"/>
              </a:ext>
            </a:extLst>
          </a:blip>
          <a:srcRect t="2" b="28592"/>
          <a:stretch/>
        </p:blipFill>
        <p:spPr>
          <a:xfrm>
            <a:off x="76200" y="3352800"/>
            <a:ext cx="2057400" cy="1980000"/>
          </a:xfrm>
          <a:prstGeom prst="rect">
            <a:avLst/>
          </a:prstGeom>
        </p:spPr>
      </p:pic>
      <p:grpSp>
        <p:nvGrpSpPr>
          <p:cNvPr id="3" name="Group 9"/>
          <p:cNvGrpSpPr/>
          <p:nvPr userDrawn="1"/>
        </p:nvGrpSpPr>
        <p:grpSpPr>
          <a:xfrm>
            <a:off x="-76200" y="5257800"/>
            <a:ext cx="2209800" cy="685800"/>
            <a:chOff x="76200" y="2209800"/>
            <a:chExt cx="2209800" cy="685800"/>
          </a:xfrm>
        </p:grpSpPr>
        <p:sp>
          <p:nvSpPr>
            <p:cNvPr id="11" name="TextBox 10"/>
            <p:cNvSpPr txBox="1"/>
            <p:nvPr userDrawn="1"/>
          </p:nvSpPr>
          <p:spPr>
            <a:xfrm>
              <a:off x="76200" y="2209800"/>
              <a:ext cx="2209800" cy="553998"/>
            </a:xfrm>
            <a:prstGeom prst="rect">
              <a:avLst/>
            </a:prstGeom>
            <a:noFill/>
          </p:spPr>
          <p:txBody>
            <a:bodyPr wrap="square" rtlCol="0">
              <a:spAutoFit/>
            </a:bodyPr>
            <a:lstStyle/>
            <a:p>
              <a:pPr algn="ctr"/>
              <a:r>
                <a:rPr lang="en-US" sz="2900" b="1" spc="-150" dirty="0" smtClean="0">
                  <a:solidFill>
                    <a:schemeClr val="bg1"/>
                  </a:solidFill>
                  <a:latin typeface="Arial"/>
                  <a:cs typeface="Arial"/>
                </a:rPr>
                <a:t>BITS</a:t>
              </a:r>
              <a:r>
                <a:rPr lang="en-US" sz="2900" spc="-150" dirty="0" smtClean="0">
                  <a:solidFill>
                    <a:schemeClr val="bg1"/>
                  </a:solidFill>
                  <a:latin typeface="Arial"/>
                  <a:cs typeface="Arial"/>
                </a:rPr>
                <a:t> Pilani</a:t>
              </a:r>
              <a:endParaRPr lang="en-US" sz="2900" spc="-150" dirty="0">
                <a:solidFill>
                  <a:schemeClr val="bg1"/>
                </a:solidFill>
                <a:latin typeface="Arial"/>
                <a:cs typeface="Arial"/>
              </a:endParaRPr>
            </a:p>
          </p:txBody>
        </p:sp>
        <p:sp>
          <p:nvSpPr>
            <p:cNvPr id="12" name="TextBox 11"/>
            <p:cNvSpPr txBox="1"/>
            <p:nvPr userDrawn="1"/>
          </p:nvSpPr>
          <p:spPr>
            <a:xfrm>
              <a:off x="228600" y="2664768"/>
              <a:ext cx="1905000" cy="230832"/>
            </a:xfrm>
            <a:prstGeom prst="rect">
              <a:avLst/>
            </a:prstGeom>
            <a:noFill/>
          </p:spPr>
          <p:txBody>
            <a:bodyPr wrap="square" rtlCol="0">
              <a:spAutoFit/>
            </a:bodyPr>
            <a:lstStyle/>
            <a:p>
              <a:pPr algn="ctr"/>
              <a:r>
                <a:rPr lang="en-US" sz="900" spc="-150" dirty="0" smtClean="0">
                  <a:solidFill>
                    <a:srgbClr val="FFFFFF"/>
                  </a:solidFill>
                  <a:latin typeface="Arial"/>
                  <a:cs typeface="Arial"/>
                </a:rPr>
                <a:t>Pilani | Dubai</a:t>
              </a:r>
              <a:r>
                <a:rPr lang="en-US" sz="900" spc="-150" baseline="0" dirty="0" smtClean="0">
                  <a:solidFill>
                    <a:srgbClr val="FFFFFF"/>
                  </a:solidFill>
                  <a:latin typeface="Arial"/>
                  <a:cs typeface="Arial"/>
                </a:rPr>
                <a:t> | Goa | Hyderabad</a:t>
              </a:r>
              <a:endParaRPr lang="en-US" sz="900" spc="-150" dirty="0">
                <a:solidFill>
                  <a:srgbClr val="FFFFFF"/>
                </a:solidFill>
                <a:latin typeface="Arial"/>
                <a:cs typeface="Arial"/>
              </a:endParaRPr>
            </a:p>
          </p:txBody>
        </p:sp>
      </p:grpSp>
      <p:sp>
        <p:nvSpPr>
          <p:cNvPr id="7" name="Content Placeholder 6"/>
          <p:cNvSpPr>
            <a:spLocks noGrp="1"/>
          </p:cNvSpPr>
          <p:nvPr>
            <p:ph sz="quarter" idx="13" hasCustomPrompt="1"/>
          </p:nvPr>
        </p:nvSpPr>
        <p:spPr>
          <a:xfrm>
            <a:off x="2514600" y="5410200"/>
            <a:ext cx="6019800" cy="533400"/>
          </a:xfrm>
        </p:spPr>
        <p:txBody>
          <a:bodyPr anchor="b" anchorCtr="0">
            <a:noAutofit/>
          </a:bodyPr>
          <a:lstStyle>
            <a:lvl1pPr marL="0" indent="0" algn="r">
              <a:lnSpc>
                <a:spcPts val="1800"/>
              </a:lnSpc>
              <a:spcBef>
                <a:spcPts val="0"/>
              </a:spcBef>
              <a:buNone/>
              <a:defRPr sz="1800" baseline="0">
                <a:solidFill>
                  <a:schemeClr val="bg1"/>
                </a:solidFill>
              </a:defRPr>
            </a:lvl1pPr>
          </a:lstStyle>
          <a:p>
            <a:pPr lvl="0"/>
            <a:r>
              <a:rPr lang="en-GB" dirty="0" smtClean="0"/>
              <a:t>Presenter details comes here</a:t>
            </a:r>
          </a:p>
          <a:p>
            <a:pPr lvl="0"/>
            <a:r>
              <a:rPr lang="en-GB" dirty="0" smtClean="0"/>
              <a:t>Date and other details can come here</a:t>
            </a:r>
          </a:p>
        </p:txBody>
      </p:sp>
      <p:sp>
        <p:nvSpPr>
          <p:cNvPr id="2" name="Title 1"/>
          <p:cNvSpPr>
            <a:spLocks noGrp="1"/>
          </p:cNvSpPr>
          <p:nvPr>
            <p:ph type="title" hasCustomPrompt="1"/>
          </p:nvPr>
        </p:nvSpPr>
        <p:spPr>
          <a:xfrm>
            <a:off x="2514600" y="3810000"/>
            <a:ext cx="6019800" cy="1524000"/>
          </a:xfrm>
        </p:spPr>
        <p:txBody>
          <a:bodyPr anchor="ctr" anchorCtr="0">
            <a:noAutofit/>
          </a:bodyPr>
          <a:lstStyle>
            <a:lvl1pPr algn="l">
              <a:lnSpc>
                <a:spcPts val="4000"/>
              </a:lnSpc>
              <a:defRPr sz="4400" baseline="0">
                <a:solidFill>
                  <a:schemeClr val="bg1"/>
                </a:solidFill>
              </a:defRPr>
            </a:lvl1pPr>
          </a:lstStyle>
          <a:p>
            <a:r>
              <a:rPr lang="en-GB" dirty="0" smtClean="0"/>
              <a:t>Please enter the presentation title here</a:t>
            </a:r>
            <a:endParaRPr lang="en-US" dirty="0"/>
          </a:p>
        </p:txBody>
      </p:sp>
    </p:spTree>
    <p:extLst>
      <p:ext uri="{BB962C8B-B14F-4D97-AF65-F5344CB8AC3E}">
        <p14:creationId xmlns:p14="http://schemas.microsoft.com/office/powerpoint/2010/main" xmlns="" val="113624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7" name="Picture 2" descr="\\Server\D\jyoti\FI023_BITS_v1\styleguide img\IMG_5627_b.jpg"/>
          <p:cNvPicPr>
            <a:picLocks noChangeAspect="1" noChangeArrowheads="1"/>
          </p:cNvPicPr>
          <p:nvPr userDrawn="1"/>
        </p:nvPicPr>
        <p:blipFill>
          <a:blip r:embed="rId2"/>
          <a:srcRect/>
          <a:stretch>
            <a:fillRect/>
          </a:stretch>
        </p:blipFill>
        <p:spPr bwMode="auto">
          <a:xfrm>
            <a:off x="0" y="0"/>
            <a:ext cx="9144000" cy="6858000"/>
          </a:xfrm>
          <a:prstGeom prst="rect">
            <a:avLst/>
          </a:prstGeom>
          <a:noFill/>
        </p:spPr>
      </p:pic>
      <p:sp>
        <p:nvSpPr>
          <p:cNvPr id="8" name="Rectangle 7"/>
          <p:cNvSpPr/>
          <p:nvPr userDrawn="1"/>
        </p:nvSpPr>
        <p:spPr>
          <a:xfrm>
            <a:off x="0" y="4282182"/>
            <a:ext cx="9144000" cy="257581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Picture 7.png"/>
          <p:cNvPicPr>
            <a:picLocks noChangeAspect="1"/>
          </p:cNvPicPr>
          <p:nvPr userDrawn="1"/>
        </p:nvPicPr>
        <p:blipFill>
          <a:blip r:embed="rId3" cstate="print"/>
          <a:srcRect l="1923" b="5336"/>
          <a:stretch>
            <a:fillRect/>
          </a:stretch>
        </p:blipFill>
        <p:spPr>
          <a:xfrm>
            <a:off x="6629400" y="-1"/>
            <a:ext cx="2193193" cy="692697"/>
          </a:xfrm>
          <a:prstGeom prst="rect">
            <a:avLst/>
          </a:prstGeom>
        </p:spPr>
      </p:pic>
      <p:sp>
        <p:nvSpPr>
          <p:cNvPr id="17" name="Content Placeholder 16"/>
          <p:cNvSpPr>
            <a:spLocks noGrp="1"/>
          </p:cNvSpPr>
          <p:nvPr>
            <p:ph sz="quarter" idx="10" hasCustomPrompt="1"/>
          </p:nvPr>
        </p:nvSpPr>
        <p:spPr>
          <a:xfrm>
            <a:off x="304800" y="4648200"/>
            <a:ext cx="8458200" cy="1600200"/>
          </a:xfrm>
        </p:spPr>
        <p:txBody>
          <a:bodyPr>
            <a:noAutofit/>
          </a:bodyPr>
          <a:lstStyle>
            <a:lvl1pPr marL="0" indent="0">
              <a:lnSpc>
                <a:spcPts val="4200"/>
              </a:lnSpc>
              <a:spcBef>
                <a:spcPts val="0"/>
              </a:spcBef>
              <a:buNone/>
              <a:defRPr sz="4000" b="1" spc="-150" baseline="0">
                <a:latin typeface="Arial" pitchFamily="34" charset="0"/>
                <a:cs typeface="Arial" pitchFamily="34" charset="0"/>
              </a:defRPr>
            </a:lvl1pPr>
          </a:lstStyle>
          <a:p>
            <a:pPr lvl="0"/>
            <a:r>
              <a:rPr lang="en-US" dirty="0" smtClean="0"/>
              <a:t>Topic headings here </a:t>
            </a:r>
          </a:p>
          <a:p>
            <a:pPr lvl="0"/>
            <a:r>
              <a:rPr lang="en-US" dirty="0" smtClean="0"/>
              <a:t>(separator - can run in two lines)</a:t>
            </a:r>
            <a:endParaRPr lang="en-US" dirty="0"/>
          </a:p>
        </p:txBody>
      </p:sp>
      <p:sp>
        <p:nvSpPr>
          <p:cNvPr id="11" name="Rectangle 10"/>
          <p:cNvSpPr/>
          <p:nvPr userDrawn="1"/>
        </p:nvSpPr>
        <p:spPr>
          <a:xfrm>
            <a:off x="2882900" y="6775450"/>
            <a:ext cx="2895600" cy="76200"/>
          </a:xfrm>
          <a:prstGeom prst="rect">
            <a:avLst/>
          </a:prstGeom>
          <a:solidFill>
            <a:srgbClr val="76C2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12700" y="6775450"/>
            <a:ext cx="2895600" cy="76200"/>
          </a:xfrm>
          <a:prstGeom prst="rect">
            <a:avLst/>
          </a:prstGeom>
          <a:solidFill>
            <a:srgbClr val="FCB0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5778500" y="6775450"/>
            <a:ext cx="2895600" cy="762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1"/>
          <p:cNvGrpSpPr/>
          <p:nvPr userDrawn="1"/>
        </p:nvGrpSpPr>
        <p:grpSpPr>
          <a:xfrm>
            <a:off x="6858000" y="762000"/>
            <a:ext cx="2209800" cy="685800"/>
            <a:chOff x="76200" y="2209800"/>
            <a:chExt cx="2209800" cy="685800"/>
          </a:xfrm>
        </p:grpSpPr>
        <p:sp>
          <p:nvSpPr>
            <p:cNvPr id="13" name="TextBox 12"/>
            <p:cNvSpPr txBox="1"/>
            <p:nvPr userDrawn="1"/>
          </p:nvSpPr>
          <p:spPr>
            <a:xfrm>
              <a:off x="76200" y="2209800"/>
              <a:ext cx="2209800" cy="553998"/>
            </a:xfrm>
            <a:prstGeom prst="rect">
              <a:avLst/>
            </a:prstGeom>
            <a:noFill/>
          </p:spPr>
          <p:txBody>
            <a:bodyPr wrap="square" rtlCol="0">
              <a:spAutoFit/>
            </a:bodyPr>
            <a:lstStyle/>
            <a:p>
              <a:pPr algn="ctr"/>
              <a:r>
                <a:rPr lang="en-US" sz="2900" b="1" spc="-150" dirty="0" smtClean="0">
                  <a:solidFill>
                    <a:schemeClr val="bg1"/>
                  </a:solidFill>
                  <a:latin typeface="Arial"/>
                  <a:cs typeface="Arial"/>
                </a:rPr>
                <a:t>BITS</a:t>
              </a:r>
              <a:r>
                <a:rPr lang="en-US" sz="2900" spc="-150" dirty="0" smtClean="0">
                  <a:solidFill>
                    <a:schemeClr val="bg1"/>
                  </a:solidFill>
                  <a:latin typeface="Arial"/>
                  <a:cs typeface="Arial"/>
                </a:rPr>
                <a:t> Pilani</a:t>
              </a:r>
              <a:endParaRPr lang="en-US" sz="2900" spc="-150" dirty="0">
                <a:solidFill>
                  <a:schemeClr val="bg1"/>
                </a:solidFill>
                <a:latin typeface="Arial"/>
                <a:cs typeface="Arial"/>
              </a:endParaRPr>
            </a:p>
          </p:txBody>
        </p:sp>
        <p:sp>
          <p:nvSpPr>
            <p:cNvPr id="14" name="TextBox 13"/>
            <p:cNvSpPr txBox="1"/>
            <p:nvPr userDrawn="1"/>
          </p:nvSpPr>
          <p:spPr>
            <a:xfrm>
              <a:off x="228600" y="2664768"/>
              <a:ext cx="1905000" cy="230832"/>
            </a:xfrm>
            <a:prstGeom prst="rect">
              <a:avLst/>
            </a:prstGeom>
            <a:noFill/>
          </p:spPr>
          <p:txBody>
            <a:bodyPr wrap="square" rtlCol="0">
              <a:spAutoFit/>
            </a:bodyPr>
            <a:lstStyle/>
            <a:p>
              <a:pPr algn="ctr"/>
              <a:r>
                <a:rPr lang="en-US" sz="900" spc="-150" dirty="0" smtClean="0">
                  <a:solidFill>
                    <a:srgbClr val="FFFFFF"/>
                  </a:solidFill>
                  <a:latin typeface="Arial"/>
                  <a:cs typeface="Arial"/>
                </a:rPr>
                <a:t>Pilani | Dubai</a:t>
              </a:r>
              <a:r>
                <a:rPr lang="en-US" sz="900" spc="-150" baseline="0" dirty="0" smtClean="0">
                  <a:solidFill>
                    <a:srgbClr val="FFFFFF"/>
                  </a:solidFill>
                  <a:latin typeface="Arial"/>
                  <a:cs typeface="Arial"/>
                </a:rPr>
                <a:t> | Goa | Hyderabad</a:t>
              </a:r>
              <a:endParaRPr lang="en-US" sz="900" spc="-150" dirty="0">
                <a:solidFill>
                  <a:srgbClr val="FFFFFF"/>
                </a:solidFill>
                <a:latin typeface="Arial"/>
                <a:cs typeface="Arial"/>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1/5/2012</a:t>
            </a:r>
            <a:endParaRPr lang="en-US" dirty="0"/>
          </a:p>
        </p:txBody>
      </p:sp>
      <p:sp>
        <p:nvSpPr>
          <p:cNvPr id="5" name="Footer Placeholder 4"/>
          <p:cNvSpPr>
            <a:spLocks noGrp="1"/>
          </p:cNvSpPr>
          <p:nvPr>
            <p:ph type="ftr" sz="quarter" idx="11"/>
          </p:nvPr>
        </p:nvSpPr>
        <p:spPr/>
        <p:txBody>
          <a:bodyPr/>
          <a:lstStyle/>
          <a:p>
            <a:r>
              <a:rPr lang="en-US" dirty="0" smtClean="0"/>
              <a:t>EA ZC451</a:t>
            </a:r>
            <a:endParaRPr lang="en-US" dirty="0"/>
          </a:p>
        </p:txBody>
      </p:sp>
      <p:sp>
        <p:nvSpPr>
          <p:cNvPr id="6" name="Slide Number Placeholder 5"/>
          <p:cNvSpPr>
            <a:spLocks noGrp="1"/>
          </p:cNvSpPr>
          <p:nvPr>
            <p:ph type="sldNum" sz="quarter" idx="12"/>
          </p:nvPr>
        </p:nvSpPr>
        <p:spPr/>
        <p:txBody>
          <a:bodyPr/>
          <a:lstStyle/>
          <a:p>
            <a:fld id="{33F2A5E8-19C0-4E2C-B466-4170E3903796}" type="slidenum">
              <a:rPr lang="en-US" smtClean="0"/>
              <a:pPr/>
              <a:t>‹#›</a:t>
            </a:fld>
            <a:endParaRPr lang="en-US"/>
          </a:p>
        </p:txBody>
      </p:sp>
      <p:sp>
        <p:nvSpPr>
          <p:cNvPr id="17" name="TextBox 16"/>
          <p:cNvSpPr txBox="1"/>
          <p:nvPr userDrawn="1"/>
        </p:nvSpPr>
        <p:spPr>
          <a:xfrm>
            <a:off x="3276600" y="6596390"/>
            <a:ext cx="5867400" cy="261610"/>
          </a:xfrm>
          <a:prstGeom prst="rect">
            <a:avLst/>
          </a:prstGeom>
          <a:noFill/>
        </p:spPr>
        <p:txBody>
          <a:bodyPr wrap="square" rtlCol="0">
            <a:spAutoFit/>
          </a:bodyPr>
          <a:lstStyle/>
          <a:p>
            <a:pPr algn="r"/>
            <a:r>
              <a:rPr lang="en-US" sz="1100" b="1" dirty="0" smtClean="0">
                <a:solidFill>
                  <a:srgbClr val="101141"/>
                </a:solidFill>
                <a:latin typeface="Arial"/>
                <a:cs typeface="Arial"/>
              </a:rPr>
              <a:t>BITS </a:t>
            </a:r>
            <a:r>
              <a:rPr lang="en-US" sz="1100" dirty="0" smtClean="0">
                <a:solidFill>
                  <a:srgbClr val="101141"/>
                </a:solidFill>
                <a:latin typeface="Arial"/>
                <a:cs typeface="Arial"/>
              </a:rPr>
              <a:t>Pilani, Deemed</a:t>
            </a:r>
            <a:r>
              <a:rPr lang="en-US" sz="1100" baseline="0" dirty="0" smtClean="0">
                <a:solidFill>
                  <a:srgbClr val="101141"/>
                </a:solidFill>
                <a:latin typeface="Arial"/>
                <a:cs typeface="Arial"/>
              </a:rPr>
              <a:t> to be University under Section 3 of UGC Act, 1956</a:t>
            </a:r>
            <a:endParaRPr lang="en-US" sz="1100" dirty="0">
              <a:solidFill>
                <a:srgbClr val="101141"/>
              </a:solidFill>
              <a:latin typeface="Arial"/>
              <a:cs typeface="Arial"/>
            </a:endParaRPr>
          </a:p>
        </p:txBody>
      </p:sp>
      <p:pic>
        <p:nvPicPr>
          <p:cNvPr id="18" name="Picture 17" descr="Picture 7.png"/>
          <p:cNvPicPr>
            <a:picLocks noChangeAspect="1"/>
          </p:cNvPicPr>
          <p:nvPr userDrawn="1"/>
        </p:nvPicPr>
        <p:blipFill>
          <a:blip r:embed="rId2" cstate="print"/>
          <a:srcRect l="1923" b="5336"/>
          <a:stretch>
            <a:fillRect/>
          </a:stretch>
        </p:blipFill>
        <p:spPr>
          <a:xfrm>
            <a:off x="6629400" y="-1"/>
            <a:ext cx="2193193" cy="692697"/>
          </a:xfrm>
          <a:prstGeom prst="rect">
            <a:avLst/>
          </a:prstGeom>
        </p:spPr>
      </p:pic>
      <p:grpSp>
        <p:nvGrpSpPr>
          <p:cNvPr id="19" name="Group 18"/>
          <p:cNvGrpSpPr/>
          <p:nvPr userDrawn="1"/>
        </p:nvGrpSpPr>
        <p:grpSpPr>
          <a:xfrm>
            <a:off x="2133600" y="6553200"/>
            <a:ext cx="7010400" cy="45719"/>
            <a:chOff x="1905000" y="6553200"/>
            <a:chExt cx="7010400" cy="45719"/>
          </a:xfrm>
        </p:grpSpPr>
        <p:sp>
          <p:nvSpPr>
            <p:cNvPr id="20" name="Rectangle 19"/>
            <p:cNvSpPr/>
            <p:nvPr/>
          </p:nvSpPr>
          <p:spPr>
            <a:xfrm>
              <a:off x="4267200" y="6553200"/>
              <a:ext cx="2328591" cy="45719"/>
            </a:xfrm>
            <a:prstGeom prst="rect">
              <a:avLst/>
            </a:prstGeom>
            <a:solidFill>
              <a:srgbClr val="76C2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905000" y="6553200"/>
              <a:ext cx="2362200" cy="45719"/>
            </a:xfrm>
            <a:prstGeom prst="rect">
              <a:avLst/>
            </a:prstGeom>
            <a:solidFill>
              <a:srgbClr val="FCB0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userDrawn="1"/>
          </p:nvSpPr>
          <p:spPr>
            <a:xfrm>
              <a:off x="6586809" y="6553200"/>
              <a:ext cx="2328591" cy="4571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userDrawn="1"/>
        </p:nvGrpSpPr>
        <p:grpSpPr>
          <a:xfrm>
            <a:off x="0" y="1295400"/>
            <a:ext cx="7010400" cy="45719"/>
            <a:chOff x="1905000" y="6553200"/>
            <a:chExt cx="7010400" cy="45719"/>
          </a:xfrm>
        </p:grpSpPr>
        <p:sp>
          <p:nvSpPr>
            <p:cNvPr id="24" name="Rectangle 23"/>
            <p:cNvSpPr/>
            <p:nvPr/>
          </p:nvSpPr>
          <p:spPr>
            <a:xfrm>
              <a:off x="4267200" y="6553200"/>
              <a:ext cx="2328591" cy="45719"/>
            </a:xfrm>
            <a:prstGeom prst="rect">
              <a:avLst/>
            </a:prstGeom>
            <a:solidFill>
              <a:srgbClr val="76C2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1905000" y="6553200"/>
              <a:ext cx="2362200" cy="45719"/>
            </a:xfrm>
            <a:prstGeom prst="rect">
              <a:avLst/>
            </a:prstGeom>
            <a:solidFill>
              <a:srgbClr val="FCB0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userDrawn="1"/>
          </p:nvSpPr>
          <p:spPr>
            <a:xfrm>
              <a:off x="6586809" y="6553200"/>
              <a:ext cx="2328591" cy="4571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2A5E8-19C0-4E2C-B466-4170E39037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2A5E8-19C0-4E2C-B466-4170E39037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2A5E8-19C0-4E2C-B466-4170E39037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2A5E8-19C0-4E2C-B466-4170E3903796}" type="slidenum">
              <a:rPr lang="en-US" smtClean="0"/>
              <a:pPr/>
              <a:t>‹#›</a:t>
            </a:fld>
            <a:endParaRPr lang="en-US"/>
          </a:p>
        </p:txBody>
      </p:sp>
      <p:sp>
        <p:nvSpPr>
          <p:cNvPr id="6" name="TextBox 5"/>
          <p:cNvSpPr txBox="1"/>
          <p:nvPr userDrawn="1"/>
        </p:nvSpPr>
        <p:spPr>
          <a:xfrm>
            <a:off x="3276600" y="6596390"/>
            <a:ext cx="5867400" cy="261610"/>
          </a:xfrm>
          <a:prstGeom prst="rect">
            <a:avLst/>
          </a:prstGeom>
          <a:noFill/>
        </p:spPr>
        <p:txBody>
          <a:bodyPr wrap="square" rtlCol="0">
            <a:spAutoFit/>
          </a:bodyPr>
          <a:lstStyle/>
          <a:p>
            <a:pPr algn="r"/>
            <a:r>
              <a:rPr lang="en-US" sz="1100" b="1" dirty="0" smtClean="0">
                <a:solidFill>
                  <a:srgbClr val="101141"/>
                </a:solidFill>
                <a:latin typeface="Arial"/>
                <a:cs typeface="Arial"/>
              </a:rPr>
              <a:t>BITS </a:t>
            </a:r>
            <a:r>
              <a:rPr lang="en-US" sz="1100" dirty="0" smtClean="0">
                <a:solidFill>
                  <a:srgbClr val="101141"/>
                </a:solidFill>
                <a:latin typeface="Arial"/>
                <a:cs typeface="Arial"/>
              </a:rPr>
              <a:t>Pilani, Deemed</a:t>
            </a:r>
            <a:r>
              <a:rPr lang="en-US" sz="1100" baseline="0" dirty="0" smtClean="0">
                <a:solidFill>
                  <a:srgbClr val="101141"/>
                </a:solidFill>
                <a:latin typeface="Arial"/>
                <a:cs typeface="Arial"/>
              </a:rPr>
              <a:t> to be University under Section 3 of UGC Act, 1956</a:t>
            </a:r>
            <a:endParaRPr lang="en-US" sz="1100" dirty="0">
              <a:solidFill>
                <a:srgbClr val="101141"/>
              </a:solidFill>
              <a:latin typeface="Arial"/>
              <a:cs typeface="Arial"/>
            </a:endParaRPr>
          </a:p>
        </p:txBody>
      </p:sp>
      <p:pic>
        <p:nvPicPr>
          <p:cNvPr id="7" name="Picture 6" descr="Picture 7.png"/>
          <p:cNvPicPr>
            <a:picLocks noChangeAspect="1"/>
          </p:cNvPicPr>
          <p:nvPr userDrawn="1"/>
        </p:nvPicPr>
        <p:blipFill>
          <a:blip r:embed="rId2" cstate="print"/>
          <a:srcRect l="1923" b="5336"/>
          <a:stretch>
            <a:fillRect/>
          </a:stretch>
        </p:blipFill>
        <p:spPr>
          <a:xfrm>
            <a:off x="6629400" y="-1"/>
            <a:ext cx="2193193" cy="692697"/>
          </a:xfrm>
          <a:prstGeom prst="rect">
            <a:avLst/>
          </a:prstGeom>
        </p:spPr>
      </p:pic>
      <p:grpSp>
        <p:nvGrpSpPr>
          <p:cNvPr id="8" name="Group 7"/>
          <p:cNvGrpSpPr/>
          <p:nvPr userDrawn="1"/>
        </p:nvGrpSpPr>
        <p:grpSpPr>
          <a:xfrm>
            <a:off x="2133600" y="6553200"/>
            <a:ext cx="7010400" cy="45719"/>
            <a:chOff x="1905000" y="6553200"/>
            <a:chExt cx="7010400" cy="45719"/>
          </a:xfrm>
        </p:grpSpPr>
        <p:sp>
          <p:nvSpPr>
            <p:cNvPr id="9" name="Rectangle 8"/>
            <p:cNvSpPr/>
            <p:nvPr/>
          </p:nvSpPr>
          <p:spPr>
            <a:xfrm>
              <a:off x="4267200" y="6553200"/>
              <a:ext cx="2328591" cy="45719"/>
            </a:xfrm>
            <a:prstGeom prst="rect">
              <a:avLst/>
            </a:prstGeom>
            <a:solidFill>
              <a:srgbClr val="76C2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905000" y="6553200"/>
              <a:ext cx="2362200" cy="45719"/>
            </a:xfrm>
            <a:prstGeom prst="rect">
              <a:avLst/>
            </a:prstGeom>
            <a:solidFill>
              <a:srgbClr val="FCB0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6586809" y="6553200"/>
              <a:ext cx="2328591" cy="4571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2" name="Group 11"/>
          <p:cNvGrpSpPr/>
          <p:nvPr userDrawn="1"/>
        </p:nvGrpSpPr>
        <p:grpSpPr>
          <a:xfrm>
            <a:off x="0" y="1295400"/>
            <a:ext cx="7010400" cy="45719"/>
            <a:chOff x="1905000" y="6553200"/>
            <a:chExt cx="7010400" cy="45719"/>
          </a:xfrm>
        </p:grpSpPr>
        <p:sp>
          <p:nvSpPr>
            <p:cNvPr id="13" name="Rectangle 12"/>
            <p:cNvSpPr/>
            <p:nvPr/>
          </p:nvSpPr>
          <p:spPr>
            <a:xfrm>
              <a:off x="4267200" y="6553200"/>
              <a:ext cx="2328591" cy="45719"/>
            </a:xfrm>
            <a:prstGeom prst="rect">
              <a:avLst/>
            </a:prstGeom>
            <a:solidFill>
              <a:srgbClr val="76C2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905000" y="6553200"/>
              <a:ext cx="2362200" cy="45719"/>
            </a:xfrm>
            <a:prstGeom prst="rect">
              <a:avLst/>
            </a:prstGeom>
            <a:solidFill>
              <a:srgbClr val="FCB0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6586809" y="6553200"/>
              <a:ext cx="2328591" cy="4571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2A5E8-19C0-4E2C-B466-4170E39037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2A5E8-19C0-4E2C-B466-4170E39037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B7746-5A8B-4B89-91AC-0A8C00BDE328}" type="datetimeFigureOut">
              <a:rPr lang="en-US" smtClean="0"/>
              <a:pPr/>
              <a:t>12/15/2012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2A5E8-19C0-4E2C-B466-4170E39037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B7746-5A8B-4B89-91AC-0A8C00BDE328}" type="datetimeFigureOut">
              <a:rPr lang="en-US" smtClean="0"/>
              <a:pPr/>
              <a:t>12/15/2012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2A5E8-19C0-4E2C-B466-4170E39037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3352800"/>
            <a:ext cx="6781800" cy="1600200"/>
          </a:xfrm>
        </p:spPr>
        <p:txBody>
          <a:bodyPr/>
          <a:lstStyle/>
          <a:p>
            <a:pPr algn="ctr"/>
            <a:r>
              <a:rPr lang="en-US" sz="3200" dirty="0" smtClean="0"/>
              <a:t>Network Discovery and User  Preferences for Network Selection in 3G-WLAN Interworking Environment</a:t>
            </a:r>
            <a:endParaRPr lang="en-US" sz="3200" dirty="0"/>
          </a:p>
        </p:txBody>
      </p:sp>
      <p:sp>
        <p:nvSpPr>
          <p:cNvPr id="6" name="Content Placeholder 5"/>
          <p:cNvSpPr>
            <a:spLocks noGrp="1"/>
          </p:cNvSpPr>
          <p:nvPr>
            <p:ph sz="quarter" idx="13"/>
          </p:nvPr>
        </p:nvSpPr>
        <p:spPr>
          <a:xfrm>
            <a:off x="2514600" y="4800600"/>
            <a:ext cx="6019800" cy="12954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solidFill>
                  <a:srgbClr val="FFC000"/>
                </a:solidFill>
              </a:rPr>
              <a:t>Vishal Gupta</a:t>
            </a:r>
          </a:p>
          <a:p>
            <a:r>
              <a:rPr lang="en-US" dirty="0" smtClean="0">
                <a:solidFill>
                  <a:srgbClr val="C00000"/>
                </a:solidFill>
              </a:rPr>
              <a:t>Under the supervision of Dr. Mukesh Kumar Rohil</a:t>
            </a:r>
          </a:p>
          <a:p>
            <a:r>
              <a:rPr lang="en-US" dirty="0" smtClean="0">
                <a:solidFill>
                  <a:srgbClr val="FFC000"/>
                </a:solidFill>
              </a:rPr>
              <a:t>Department of Computer Science and Information Systems</a:t>
            </a:r>
          </a:p>
          <a:p>
            <a:r>
              <a:rPr lang="en-US" dirty="0" smtClean="0">
                <a:solidFill>
                  <a:srgbClr val="FFC000"/>
                </a:solidFill>
              </a:rPr>
              <a:t>Birla Institute of Technology and Science, Pilani</a:t>
            </a:r>
          </a:p>
          <a:p>
            <a:r>
              <a:rPr lang="en-US" dirty="0" smtClean="0">
                <a:solidFill>
                  <a:srgbClr val="FFC000"/>
                </a:solidFill>
              </a:rPr>
              <a:t>E Mail: </a:t>
            </a:r>
            <a:r>
              <a:rPr lang="en-US" dirty="0" err="1" smtClean="0">
                <a:solidFill>
                  <a:srgbClr val="FFC000"/>
                </a:solidFill>
              </a:rPr>
              <a:t>vishalgupta@pilani.bits-pilani.ac.in</a:t>
            </a:r>
            <a:r>
              <a:rPr lang="en-US" dirty="0" smtClean="0"/>
              <a:t> </a:t>
            </a:r>
            <a:endParaRPr lang="en-US" dirty="0"/>
          </a:p>
        </p:txBody>
      </p:sp>
    </p:spTree>
    <p:extLst>
      <p:ext uri="{BB962C8B-B14F-4D97-AF65-F5344CB8AC3E}">
        <p14:creationId xmlns:p14="http://schemas.microsoft.com/office/powerpoint/2010/main" xmlns="" val="1445644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0" y="3505200"/>
            <a:ext cx="9144000" cy="3200400"/>
          </a:xfrm>
          <a:blipFill>
            <a:blip r:embed="rId2"/>
            <a:tile tx="0" ty="0" sx="100000" sy="100000" flip="none" algn="tl"/>
          </a:blipFill>
        </p:spPr>
        <p:txBody>
          <a:bodyPr/>
          <a:lstStyle/>
          <a:p>
            <a:pPr algn="ctr"/>
            <a:endParaRPr lang="en-US" sz="4800"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en-US" sz="4800"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Suggestions and Questions</a:t>
            </a:r>
          </a:p>
          <a:p>
            <a:pPr algn="ctr"/>
            <a:endParaRPr lang="en-US" sz="6600" dirty="0" smtClean="0"/>
          </a:p>
          <a:p>
            <a:pPr algn="ctr"/>
            <a:endParaRPr lang="en-US" sz="6600" dirty="0" smtClean="0"/>
          </a:p>
          <a:p>
            <a:pPr algn="ctr"/>
            <a:r>
              <a:rPr lang="en-US" sz="8800"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 You</a:t>
            </a:r>
            <a:endParaRPr lang="en-US" sz="9600"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6200" y="5029200"/>
            <a:ext cx="4191000" cy="1676400"/>
          </a:xfrm>
        </p:spPr>
        <p:txBody>
          <a:bodyPr/>
          <a:lstStyle/>
          <a:p>
            <a:pPr marL="1079500" indent="-449263">
              <a:lnSpc>
                <a:spcPct val="100000"/>
              </a:lnSpc>
              <a:buFont typeface="+mj-lt"/>
              <a:buAutoNum type="arabicPeriod"/>
            </a:pPr>
            <a:r>
              <a:rPr lang="en-US" sz="2800" dirty="0" smtClean="0"/>
              <a:t>Overall Problem</a:t>
            </a:r>
          </a:p>
          <a:p>
            <a:pPr marL="1079500" indent="-449263">
              <a:lnSpc>
                <a:spcPct val="100000"/>
              </a:lnSpc>
              <a:buFont typeface="+mj-lt"/>
              <a:buAutoNum type="arabicPeriod"/>
            </a:pPr>
            <a:r>
              <a:rPr lang="en-US" sz="2800" dirty="0" smtClean="0"/>
              <a:t>Related Work</a:t>
            </a:r>
          </a:p>
          <a:p>
            <a:pPr marL="1079500" indent="-449263">
              <a:lnSpc>
                <a:spcPct val="100000"/>
              </a:lnSpc>
              <a:buFont typeface="+mj-lt"/>
              <a:buAutoNum type="arabicPeriod"/>
            </a:pPr>
            <a:r>
              <a:rPr lang="en-US" sz="2800" dirty="0" smtClean="0"/>
              <a:t>Proposal Idea</a:t>
            </a:r>
          </a:p>
        </p:txBody>
      </p:sp>
      <p:sp>
        <p:nvSpPr>
          <p:cNvPr id="3" name="Content Placeholder 1"/>
          <p:cNvSpPr txBox="1">
            <a:spLocks/>
          </p:cNvSpPr>
          <p:nvPr/>
        </p:nvSpPr>
        <p:spPr>
          <a:xfrm>
            <a:off x="4419600" y="5029200"/>
            <a:ext cx="4495800" cy="1828800"/>
          </a:xfrm>
          <a:prstGeom prst="rect">
            <a:avLst/>
          </a:prstGeom>
        </p:spPr>
        <p:txBody>
          <a:bodyPr vert="horz" lIns="91440" tIns="45720" rIns="91440" bIns="45720" rtlCol="0">
            <a:noAutofit/>
          </a:bodyPr>
          <a:lstStyle/>
          <a:p>
            <a:pPr marL="1079500" indent="-854075">
              <a:lnSpc>
                <a:spcPct val="100000"/>
              </a:lnSpc>
            </a:pPr>
            <a:r>
              <a:rPr lang="en-US" sz="2800" b="1" dirty="0" smtClean="0">
                <a:latin typeface="Arial" pitchFamily="34" charset="0"/>
                <a:cs typeface="Arial" pitchFamily="34" charset="0"/>
              </a:rPr>
              <a:t>4.  Intermediate Results</a:t>
            </a:r>
          </a:p>
          <a:p>
            <a:pPr marL="1079500" indent="-854075">
              <a:lnSpc>
                <a:spcPct val="100000"/>
              </a:lnSpc>
            </a:pPr>
            <a:r>
              <a:rPr lang="en-US" sz="2800" b="1" dirty="0" smtClean="0">
                <a:latin typeface="Arial" pitchFamily="34" charset="0"/>
                <a:cs typeface="Arial" pitchFamily="34" charset="0"/>
              </a:rPr>
              <a:t>5.  Future Plans</a:t>
            </a:r>
          </a:p>
          <a:p>
            <a:pPr marL="1079500" indent="-854075">
              <a:lnSpc>
                <a:spcPct val="100000"/>
              </a:lnSpc>
            </a:pPr>
            <a:r>
              <a:rPr lang="en-US" sz="2800" b="1" dirty="0" smtClean="0">
                <a:latin typeface="Arial" pitchFamily="34" charset="0"/>
                <a:cs typeface="Arial" pitchFamily="34" charset="0"/>
              </a:rPr>
              <a:t>6.  Open Problems</a:t>
            </a:r>
          </a:p>
          <a:p>
            <a:pPr marL="1079500" marR="0" lvl="0" indent="-449263"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800" b="1" i="0" u="none" strike="noStrike" kern="1200" cap="none" spc="-150" normalizeH="0" baseline="0" noProof="0" dirty="0" smtClean="0">
              <a:ln>
                <a:noFill/>
              </a:ln>
              <a:solidFill>
                <a:schemeClr val="tx1"/>
              </a:solidFill>
              <a:effectLst/>
              <a:uLnTx/>
              <a:uFillTx/>
              <a:latin typeface="Arial" pitchFamily="34" charset="0"/>
              <a:cs typeface="Arial" pitchFamily="34" charset="0"/>
            </a:endParaRPr>
          </a:p>
          <a:p>
            <a:pPr marL="0" marR="0" lvl="0" indent="0" algn="l" defTabSz="914400" rtl="0" eaLnBrk="1" fontAlgn="auto" latinLnBrk="0" hangingPunct="1">
              <a:lnSpc>
                <a:spcPts val="4200"/>
              </a:lnSpc>
              <a:spcBef>
                <a:spcPts val="0"/>
              </a:spcBef>
              <a:spcAft>
                <a:spcPts val="0"/>
              </a:spcAft>
              <a:buClrTx/>
              <a:buSzTx/>
              <a:buFont typeface="Arial" pitchFamily="34" charset="0"/>
              <a:buNone/>
              <a:tabLst/>
              <a:defRPr/>
            </a:pPr>
            <a:endParaRPr kumimoji="0" lang="en-US" sz="4000" b="1" i="0" u="none" strike="noStrike" kern="1200" cap="none" spc="-150" normalizeH="0" baseline="0" noProof="0" dirty="0" smtClean="0">
              <a:ln>
                <a:noFill/>
              </a:ln>
              <a:solidFill>
                <a:schemeClr val="tx1"/>
              </a:solidFill>
              <a:effectLst/>
              <a:uLnTx/>
              <a:uFillTx/>
              <a:latin typeface="Arial" pitchFamily="34" charset="0"/>
              <a:cs typeface="Arial" pitchFamily="34" charset="0"/>
            </a:endParaRPr>
          </a:p>
        </p:txBody>
      </p:sp>
      <p:sp>
        <p:nvSpPr>
          <p:cNvPr id="5" name="TextBox 4"/>
          <p:cNvSpPr txBox="1"/>
          <p:nvPr/>
        </p:nvSpPr>
        <p:spPr>
          <a:xfrm>
            <a:off x="76200" y="4343400"/>
            <a:ext cx="1752600" cy="646331"/>
          </a:xfrm>
          <a:prstGeom prst="rect">
            <a:avLst/>
          </a:prstGeom>
          <a:noFill/>
        </p:spPr>
        <p:txBody>
          <a:bodyPr wrap="square" rtlCol="0">
            <a:spAutoFit/>
          </a:bodyPr>
          <a:lstStyle/>
          <a:p>
            <a:r>
              <a:rPr lang="en-US" sz="36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Agenda</a:t>
            </a:r>
            <a:r>
              <a:rPr lang="en-US" sz="36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noAutofit/>
          </a:bodyPr>
          <a:lstStyle/>
          <a:p>
            <a:pPr>
              <a:defRPr/>
            </a:pPr>
            <a:r>
              <a:rPr lang="en-US" sz="3200" u="sng" dirty="0" smtClean="0"/>
              <a:t>Overall Problem </a:t>
            </a:r>
            <a:r>
              <a:rPr lang="en-US" sz="2800" dirty="0" smtClean="0"/>
              <a:t/>
            </a:r>
            <a:br>
              <a:rPr lang="en-US" sz="2800" dirty="0" smtClean="0"/>
            </a:br>
            <a:r>
              <a:rPr lang="en-US" sz="2800" dirty="0" smtClean="0">
                <a:solidFill>
                  <a:srgbClr val="C00000"/>
                </a:solidFill>
              </a:rPr>
              <a:t>in domain of </a:t>
            </a:r>
            <a:r>
              <a:rPr lang="en-US" sz="2800" dirty="0" smtClean="0"/>
              <a:t/>
            </a:r>
            <a:br>
              <a:rPr lang="en-US" sz="2800" dirty="0" smtClean="0"/>
            </a:br>
            <a:r>
              <a:rPr lang="en-US" sz="2800" dirty="0" smtClean="0"/>
              <a:t>“Vertical Handover in 3G-WLAN Interworking Environment”</a:t>
            </a:r>
            <a:endParaRPr lang="en-US" sz="2800" dirty="0"/>
          </a:p>
        </p:txBody>
      </p:sp>
      <p:graphicFrame>
        <p:nvGraphicFramePr>
          <p:cNvPr id="6" name="Diagram 5"/>
          <p:cNvGraphicFramePr/>
          <p:nvPr/>
        </p:nvGraphicFramePr>
        <p:xfrm>
          <a:off x="152400" y="2032000"/>
          <a:ext cx="5562600" cy="482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76200" y="1447800"/>
            <a:ext cx="6019800" cy="533400"/>
            <a:chOff x="0" y="267999"/>
            <a:chExt cx="6096000" cy="936000"/>
          </a:xfrm>
        </p:grpSpPr>
        <p:sp>
          <p:nvSpPr>
            <p:cNvPr id="8" name="Rounded Rectangle 7"/>
            <p:cNvSpPr/>
            <p:nvPr/>
          </p:nvSpPr>
          <p:spPr>
            <a:xfrm>
              <a:off x="0" y="267999"/>
              <a:ext cx="6096000" cy="936000"/>
            </a:xfrm>
            <a:prstGeom prst="roundRect">
              <a:avLst/>
            </a:prstGeom>
          </p:spPr>
          <p:style>
            <a:lnRef idx="0">
              <a:schemeClr val="accent1"/>
            </a:lnRef>
            <a:fillRef idx="3">
              <a:schemeClr val="accent1"/>
            </a:fillRef>
            <a:effectRef idx="3">
              <a:schemeClr val="accent1"/>
            </a:effectRef>
            <a:fontRef idx="minor">
              <a:schemeClr val="lt1"/>
            </a:fontRef>
          </p:style>
          <p:txBody>
            <a:bodyPr/>
            <a:lstStyle/>
            <a:p>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Three Phases in downward Vertical Handover</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ounded Rectangle 4"/>
            <p:cNvSpPr/>
            <p:nvPr/>
          </p:nvSpPr>
          <p:spPr>
            <a:xfrm>
              <a:off x="45692" y="313691"/>
              <a:ext cx="6004616" cy="844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endParaRPr lang="en-US" sz="3900" b="1" kern="120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11" name="Oval 10"/>
          <p:cNvSpPr/>
          <p:nvPr/>
        </p:nvSpPr>
        <p:spPr>
          <a:xfrm>
            <a:off x="6172200" y="1371600"/>
            <a:ext cx="28956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Decision Algorithm/Model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based on</a:t>
            </a:r>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decision parameters</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Right Arrow 9"/>
          <p:cNvSpPr/>
          <p:nvPr/>
        </p:nvSpPr>
        <p:spPr>
          <a:xfrm rot="20586484">
            <a:off x="1242000" y="2723776"/>
            <a:ext cx="5491102" cy="503528"/>
          </a:xfrm>
          <a:prstGeom prst="rightArrow">
            <a:avLst>
              <a:gd name="adj1" fmla="val 50000"/>
              <a:gd name="adj2" fmla="val 5738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Requires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8" name="Group 17"/>
          <p:cNvGrpSpPr/>
          <p:nvPr/>
        </p:nvGrpSpPr>
        <p:grpSpPr>
          <a:xfrm>
            <a:off x="5791200" y="3733800"/>
            <a:ext cx="3352800" cy="685800"/>
            <a:chOff x="0" y="267999"/>
            <a:chExt cx="6096000" cy="936000"/>
          </a:xfrm>
        </p:grpSpPr>
        <p:sp>
          <p:nvSpPr>
            <p:cNvPr id="19" name="Rounded Rectangle 18"/>
            <p:cNvSpPr/>
            <p:nvPr/>
          </p:nvSpPr>
          <p:spPr>
            <a:xfrm>
              <a:off x="0" y="267999"/>
              <a:ext cx="6096000" cy="936000"/>
            </a:xfrm>
            <a:prstGeom prst="roundRect">
              <a:avLst/>
            </a:prstGeom>
          </p:spPr>
          <p:style>
            <a:lnRef idx="0">
              <a:schemeClr val="accent1"/>
            </a:lnRef>
            <a:fillRef idx="3">
              <a:schemeClr val="accent1"/>
            </a:fillRef>
            <a:effectRef idx="3">
              <a:schemeClr val="accent1"/>
            </a:effectRef>
            <a:fontRef idx="minor">
              <a:schemeClr val="lt1"/>
            </a:fontRef>
          </p:style>
          <p:txBody>
            <a:bodyPr/>
            <a:lstStyle/>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Most of the Decision Models proposed in the Literature requires</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 name="Rounded Rectangle 4"/>
            <p:cNvSpPr/>
            <p:nvPr/>
          </p:nvSpPr>
          <p:spPr>
            <a:xfrm>
              <a:off x="45692" y="313691"/>
              <a:ext cx="6004616" cy="844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b="1" kern="1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17" name="Right Arrow 16"/>
          <p:cNvSpPr/>
          <p:nvPr/>
        </p:nvSpPr>
        <p:spPr>
          <a:xfrm rot="5400000">
            <a:off x="7713036" y="2802563"/>
            <a:ext cx="1536655" cy="503528"/>
          </a:xfrm>
          <a:prstGeom prst="rightArrow">
            <a:avLst>
              <a:gd name="adj1" fmla="val 50000"/>
              <a:gd name="adj2" fmla="val 5738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22" name="Group 21"/>
          <p:cNvGrpSpPr/>
          <p:nvPr/>
        </p:nvGrpSpPr>
        <p:grpSpPr>
          <a:xfrm>
            <a:off x="5486400" y="4572000"/>
            <a:ext cx="1905000" cy="2057400"/>
            <a:chOff x="0" y="267999"/>
            <a:chExt cx="6096000" cy="936000"/>
          </a:xfrm>
        </p:grpSpPr>
        <p:sp>
          <p:nvSpPr>
            <p:cNvPr id="23" name="Rounded Rectangle 22"/>
            <p:cNvSpPr/>
            <p:nvPr/>
          </p:nvSpPr>
          <p:spPr>
            <a:xfrm>
              <a:off x="0" y="267999"/>
              <a:ext cx="6096000" cy="936000"/>
            </a:xfrm>
            <a:prstGeom prst="roundRect">
              <a:avLst/>
            </a:prstGeom>
          </p:spPr>
          <p:style>
            <a:lnRef idx="0">
              <a:schemeClr val="accent1"/>
            </a:lnRef>
            <a:fillRef idx="3">
              <a:schemeClr val="accent1"/>
            </a:fillRef>
            <a:effectRef idx="3">
              <a:schemeClr val="accent1"/>
            </a:effectRef>
            <a:fontRef idx="minor">
              <a:schemeClr val="lt1"/>
            </a:fontRef>
          </p:style>
          <p:txBody>
            <a:bodyPr/>
            <a:lstStyle/>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Information (or values of decision parameters)   about the Network to be delivered to Mobile Terminal</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4" name="Rounded Rectangle 4"/>
            <p:cNvSpPr/>
            <p:nvPr/>
          </p:nvSpPr>
          <p:spPr>
            <a:xfrm>
              <a:off x="45692" y="313691"/>
              <a:ext cx="6004616" cy="844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b="1" kern="1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25" name="Rectangle 24"/>
          <p:cNvSpPr/>
          <p:nvPr/>
        </p:nvSpPr>
        <p:spPr>
          <a:xfrm>
            <a:off x="7391400" y="5181600"/>
            <a:ext cx="1676400" cy="838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  </a:t>
            </a:r>
          </a:p>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First Problem of my PhD</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6" name="Right Arrow 25"/>
          <p:cNvSpPr/>
          <p:nvPr/>
        </p:nvSpPr>
        <p:spPr>
          <a:xfrm>
            <a:off x="7315200" y="5562600"/>
            <a:ext cx="228600" cy="228600"/>
          </a:xfrm>
          <a:prstGeom prst="rightArrow">
            <a:avLst>
              <a:gd name="adj1" fmla="val 50000"/>
              <a:gd name="adj2" fmla="val 5738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36" name="Group 35"/>
          <p:cNvGrpSpPr/>
          <p:nvPr/>
        </p:nvGrpSpPr>
        <p:grpSpPr>
          <a:xfrm>
            <a:off x="7467600" y="4648200"/>
            <a:ext cx="1600200" cy="1905000"/>
            <a:chOff x="0" y="267999"/>
            <a:chExt cx="6096000" cy="936000"/>
          </a:xfrm>
        </p:grpSpPr>
        <p:sp>
          <p:nvSpPr>
            <p:cNvPr id="37" name="Rounded Rectangle 36"/>
            <p:cNvSpPr/>
            <p:nvPr/>
          </p:nvSpPr>
          <p:spPr>
            <a:xfrm>
              <a:off x="0" y="267999"/>
              <a:ext cx="6096000" cy="936000"/>
            </a:xfrm>
            <a:prstGeom prst="roundRect">
              <a:avLst/>
            </a:prstGeom>
          </p:spPr>
          <p:style>
            <a:lnRef idx="0">
              <a:schemeClr val="accent1"/>
            </a:lnRef>
            <a:fillRef idx="3">
              <a:schemeClr val="accent1"/>
            </a:fillRef>
            <a:effectRef idx="3">
              <a:schemeClr val="accent1"/>
            </a:effectRef>
            <a:fontRef idx="minor">
              <a:schemeClr val="lt1"/>
            </a:fontRef>
          </p:style>
          <p:txBody>
            <a:bodyPr/>
            <a:lstStyle/>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User Preferences for Network Parameters</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8" name="Rounded Rectangle 4"/>
            <p:cNvSpPr/>
            <p:nvPr/>
          </p:nvSpPr>
          <p:spPr>
            <a:xfrm>
              <a:off x="45692" y="313691"/>
              <a:ext cx="6004616" cy="844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b="1" kern="1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35" name="Right Arrow 34"/>
          <p:cNvSpPr/>
          <p:nvPr/>
        </p:nvSpPr>
        <p:spPr>
          <a:xfrm rot="5400000">
            <a:off x="8130235" y="4320237"/>
            <a:ext cx="304801" cy="503528"/>
          </a:xfrm>
          <a:prstGeom prst="rightArrow">
            <a:avLst>
              <a:gd name="adj1" fmla="val 50000"/>
              <a:gd name="adj2" fmla="val 5738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9" name="Right Arrow 38"/>
          <p:cNvSpPr/>
          <p:nvPr/>
        </p:nvSpPr>
        <p:spPr>
          <a:xfrm rot="10800000">
            <a:off x="7315200" y="5715000"/>
            <a:ext cx="228600" cy="457200"/>
          </a:xfrm>
          <a:prstGeom prst="rightArrow">
            <a:avLst>
              <a:gd name="adj1" fmla="val 50000"/>
              <a:gd name="adj2" fmla="val 5738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0" name="Rectangle 39"/>
          <p:cNvSpPr/>
          <p:nvPr/>
        </p:nvSpPr>
        <p:spPr>
          <a:xfrm>
            <a:off x="5410200" y="5334000"/>
            <a:ext cx="1905000" cy="1066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HOW?  </a:t>
            </a:r>
          </a:p>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Second Related Problem of my PhD</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1" name="Right Arrow 20"/>
          <p:cNvSpPr/>
          <p:nvPr/>
        </p:nvSpPr>
        <p:spPr>
          <a:xfrm rot="5400000">
            <a:off x="6195363" y="4244038"/>
            <a:ext cx="304801" cy="503528"/>
          </a:xfrm>
          <a:prstGeom prst="rightArrow">
            <a:avLst>
              <a:gd name="adj1" fmla="val 50000"/>
              <a:gd name="adj2" fmla="val 5738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linds(horizontal)">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blinds(horizontal)">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linds(horizontal)">
                                      <p:cBhvr>
                                        <p:cTn id="38" dur="500"/>
                                        <p:tgtEl>
                                          <p:spTgt spid="21"/>
                                        </p:tgtEl>
                                      </p:cBhvr>
                                    </p:animEffect>
                                  </p:childTnLst>
                                </p:cTn>
                              </p:par>
                              <p:par>
                                <p:cTn id="39" presetID="3" presetClass="entr" presetSubtype="1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linds(horizontal)">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30" presetClass="entr" presetSubtype="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800" decel="100000"/>
                                        <p:tgtEl>
                                          <p:spTgt spid="26"/>
                                        </p:tgtEl>
                                      </p:cBhvr>
                                    </p:animEffect>
                                    <p:anim calcmode="lin" valueType="num">
                                      <p:cBhvr>
                                        <p:cTn id="47" dur="800" decel="100000" fill="hold"/>
                                        <p:tgtEl>
                                          <p:spTgt spid="26"/>
                                        </p:tgtEl>
                                        <p:attrNameLst>
                                          <p:attrName>style.rotation</p:attrName>
                                        </p:attrNameLst>
                                      </p:cBhvr>
                                      <p:tavLst>
                                        <p:tav tm="0">
                                          <p:val>
                                            <p:fltVal val="-90"/>
                                          </p:val>
                                        </p:tav>
                                        <p:tav tm="100000">
                                          <p:val>
                                            <p:fltVal val="0"/>
                                          </p:val>
                                        </p:tav>
                                      </p:tavLst>
                                    </p:anim>
                                    <p:anim calcmode="lin" valueType="num">
                                      <p:cBhvr>
                                        <p:cTn id="48" dur="800" decel="100000" fill="hold"/>
                                        <p:tgtEl>
                                          <p:spTgt spid="26"/>
                                        </p:tgtEl>
                                        <p:attrNameLst>
                                          <p:attrName>ppt_x</p:attrName>
                                        </p:attrNameLst>
                                      </p:cBhvr>
                                      <p:tavLst>
                                        <p:tav tm="0">
                                          <p:val>
                                            <p:strVal val="#ppt_x+0.4"/>
                                          </p:val>
                                        </p:tav>
                                        <p:tav tm="100000">
                                          <p:val>
                                            <p:strVal val="#ppt_x-0.05"/>
                                          </p:val>
                                        </p:tav>
                                      </p:tavLst>
                                    </p:anim>
                                    <p:anim calcmode="lin" valueType="num">
                                      <p:cBhvr>
                                        <p:cTn id="49" dur="800" decel="100000" fill="hold"/>
                                        <p:tgtEl>
                                          <p:spTgt spid="26"/>
                                        </p:tgtEl>
                                        <p:attrNameLst>
                                          <p:attrName>ppt_y</p:attrName>
                                        </p:attrNameLst>
                                      </p:cBhvr>
                                      <p:tavLst>
                                        <p:tav tm="0">
                                          <p:val>
                                            <p:strVal val="#ppt_y-0.4"/>
                                          </p:val>
                                        </p:tav>
                                        <p:tav tm="100000">
                                          <p:val>
                                            <p:strVal val="#ppt_y+0.1"/>
                                          </p:val>
                                        </p:tav>
                                      </p:tavLst>
                                    </p:anim>
                                    <p:anim calcmode="lin" valueType="num">
                                      <p:cBhvr>
                                        <p:cTn id="50" dur="200" accel="100000" fill="hold">
                                          <p:stCondLst>
                                            <p:cond delay="800"/>
                                          </p:stCondLst>
                                        </p:cTn>
                                        <p:tgtEl>
                                          <p:spTgt spid="26"/>
                                        </p:tgtEl>
                                        <p:attrNameLst>
                                          <p:attrName>ppt_x</p:attrName>
                                        </p:attrNameLst>
                                      </p:cBhvr>
                                      <p:tavLst>
                                        <p:tav tm="0">
                                          <p:val>
                                            <p:strVal val="#ppt_x-0.05"/>
                                          </p:val>
                                        </p:tav>
                                        <p:tav tm="100000">
                                          <p:val>
                                            <p:strVal val="#ppt_x"/>
                                          </p:val>
                                        </p:tav>
                                      </p:tavLst>
                                    </p:anim>
                                    <p:anim calcmode="lin" valueType="num">
                                      <p:cBhvr>
                                        <p:cTn id="51" dur="200" accel="100000" fill="hold">
                                          <p:stCondLst>
                                            <p:cond delay="800"/>
                                          </p:stCondLst>
                                        </p:cTn>
                                        <p:tgtEl>
                                          <p:spTgt spid="26"/>
                                        </p:tgtEl>
                                        <p:attrNameLst>
                                          <p:attrName>ppt_y</p:attrName>
                                        </p:attrNameLst>
                                      </p:cBhvr>
                                      <p:tavLst>
                                        <p:tav tm="0">
                                          <p:val>
                                            <p:strVal val="#ppt_y+0.1"/>
                                          </p:val>
                                        </p:tav>
                                        <p:tav tm="100000">
                                          <p:val>
                                            <p:strVal val="#ppt_y"/>
                                          </p:val>
                                        </p:tav>
                                      </p:tavLst>
                                    </p:anim>
                                  </p:childTnLst>
                                </p:cTn>
                              </p:par>
                              <p:par>
                                <p:cTn id="52" presetID="30"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800" decel="100000"/>
                                        <p:tgtEl>
                                          <p:spTgt spid="25"/>
                                        </p:tgtEl>
                                      </p:cBhvr>
                                    </p:animEffect>
                                    <p:anim calcmode="lin" valueType="num">
                                      <p:cBhvr>
                                        <p:cTn id="55" dur="800" decel="100000" fill="hold"/>
                                        <p:tgtEl>
                                          <p:spTgt spid="25"/>
                                        </p:tgtEl>
                                        <p:attrNameLst>
                                          <p:attrName>style.rotation</p:attrName>
                                        </p:attrNameLst>
                                      </p:cBhvr>
                                      <p:tavLst>
                                        <p:tav tm="0">
                                          <p:val>
                                            <p:fltVal val="-90"/>
                                          </p:val>
                                        </p:tav>
                                        <p:tav tm="100000">
                                          <p:val>
                                            <p:fltVal val="0"/>
                                          </p:val>
                                        </p:tav>
                                      </p:tavLst>
                                    </p:anim>
                                    <p:anim calcmode="lin" valueType="num">
                                      <p:cBhvr>
                                        <p:cTn id="56" dur="800" decel="100000" fill="hold"/>
                                        <p:tgtEl>
                                          <p:spTgt spid="25"/>
                                        </p:tgtEl>
                                        <p:attrNameLst>
                                          <p:attrName>ppt_x</p:attrName>
                                        </p:attrNameLst>
                                      </p:cBhvr>
                                      <p:tavLst>
                                        <p:tav tm="0">
                                          <p:val>
                                            <p:strVal val="#ppt_x+0.4"/>
                                          </p:val>
                                        </p:tav>
                                        <p:tav tm="100000">
                                          <p:val>
                                            <p:strVal val="#ppt_x-0.05"/>
                                          </p:val>
                                        </p:tav>
                                      </p:tavLst>
                                    </p:anim>
                                    <p:anim calcmode="lin" valueType="num">
                                      <p:cBhvr>
                                        <p:cTn id="57" dur="800" decel="100000" fill="hold"/>
                                        <p:tgtEl>
                                          <p:spTgt spid="25"/>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25"/>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25"/>
                                        </p:tgtEl>
                                        <p:attrNameLst>
                                          <p:attrName>ppt_y</p:attrName>
                                        </p:attrNameLst>
                                      </p:cBhvr>
                                      <p:tavLst>
                                        <p:tav tm="0">
                                          <p:val>
                                            <p:strVal val="#ppt_y+0.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xit" presetSubtype="4" fill="hold" grpId="1" nodeType="clickEffect">
                                  <p:stCondLst>
                                    <p:cond delay="0"/>
                                  </p:stCondLst>
                                  <p:childTnLst>
                                    <p:anim calcmode="lin" valueType="num">
                                      <p:cBhvr additive="base">
                                        <p:cTn id="63" dur="500"/>
                                        <p:tgtEl>
                                          <p:spTgt spid="21"/>
                                        </p:tgtEl>
                                        <p:attrNameLst>
                                          <p:attrName>ppt_x</p:attrName>
                                        </p:attrNameLst>
                                      </p:cBhvr>
                                      <p:tavLst>
                                        <p:tav tm="0">
                                          <p:val>
                                            <p:strVal val="ppt_x"/>
                                          </p:val>
                                        </p:tav>
                                        <p:tav tm="100000">
                                          <p:val>
                                            <p:strVal val="ppt_x"/>
                                          </p:val>
                                        </p:tav>
                                      </p:tavLst>
                                    </p:anim>
                                    <p:anim calcmode="lin" valueType="num">
                                      <p:cBhvr additive="base">
                                        <p:cTn id="64" dur="500"/>
                                        <p:tgtEl>
                                          <p:spTgt spid="21"/>
                                        </p:tgtEl>
                                        <p:attrNameLst>
                                          <p:attrName>ppt_y</p:attrName>
                                        </p:attrNameLst>
                                      </p:cBhvr>
                                      <p:tavLst>
                                        <p:tav tm="0">
                                          <p:val>
                                            <p:strVal val="ppt_y"/>
                                          </p:val>
                                        </p:tav>
                                        <p:tav tm="100000">
                                          <p:val>
                                            <p:strVal val="1+ppt_h/2"/>
                                          </p:val>
                                        </p:tav>
                                      </p:tavLst>
                                    </p:anim>
                                    <p:set>
                                      <p:cBhvr>
                                        <p:cTn id="65" dur="1" fill="hold">
                                          <p:stCondLst>
                                            <p:cond delay="499"/>
                                          </p:stCondLst>
                                        </p:cTn>
                                        <p:tgtEl>
                                          <p:spTgt spid="21"/>
                                        </p:tgtEl>
                                        <p:attrNameLst>
                                          <p:attrName>style.visibility</p:attrName>
                                        </p:attrNameLst>
                                      </p:cBhvr>
                                      <p:to>
                                        <p:strVal val="hidden"/>
                                      </p:to>
                                    </p:set>
                                  </p:childTnLst>
                                </p:cTn>
                              </p:par>
                              <p:par>
                                <p:cTn id="66" presetID="2" presetClass="exit" presetSubtype="4" fill="hold" grpId="1" nodeType="withEffect">
                                  <p:stCondLst>
                                    <p:cond delay="0"/>
                                  </p:stCondLst>
                                  <p:childTnLst>
                                    <p:anim calcmode="lin" valueType="num">
                                      <p:cBhvr additive="base">
                                        <p:cTn id="67" dur="500"/>
                                        <p:tgtEl>
                                          <p:spTgt spid="26"/>
                                        </p:tgtEl>
                                        <p:attrNameLst>
                                          <p:attrName>ppt_x</p:attrName>
                                        </p:attrNameLst>
                                      </p:cBhvr>
                                      <p:tavLst>
                                        <p:tav tm="0">
                                          <p:val>
                                            <p:strVal val="ppt_x"/>
                                          </p:val>
                                        </p:tav>
                                        <p:tav tm="100000">
                                          <p:val>
                                            <p:strVal val="ppt_x"/>
                                          </p:val>
                                        </p:tav>
                                      </p:tavLst>
                                    </p:anim>
                                    <p:anim calcmode="lin" valueType="num">
                                      <p:cBhvr additive="base">
                                        <p:cTn id="68" dur="500"/>
                                        <p:tgtEl>
                                          <p:spTgt spid="26"/>
                                        </p:tgtEl>
                                        <p:attrNameLst>
                                          <p:attrName>ppt_y</p:attrName>
                                        </p:attrNameLst>
                                      </p:cBhvr>
                                      <p:tavLst>
                                        <p:tav tm="0">
                                          <p:val>
                                            <p:strVal val="ppt_y"/>
                                          </p:val>
                                        </p:tav>
                                        <p:tav tm="100000">
                                          <p:val>
                                            <p:strVal val="1+ppt_h/2"/>
                                          </p:val>
                                        </p:tav>
                                      </p:tavLst>
                                    </p:anim>
                                    <p:set>
                                      <p:cBhvr>
                                        <p:cTn id="69" dur="1" fill="hold">
                                          <p:stCondLst>
                                            <p:cond delay="499"/>
                                          </p:stCondLst>
                                        </p:cTn>
                                        <p:tgtEl>
                                          <p:spTgt spid="26"/>
                                        </p:tgtEl>
                                        <p:attrNameLst>
                                          <p:attrName>style.visibility</p:attrName>
                                        </p:attrNameLst>
                                      </p:cBhvr>
                                      <p:to>
                                        <p:strVal val="hidden"/>
                                      </p:to>
                                    </p:set>
                                  </p:childTnLst>
                                </p:cTn>
                              </p:par>
                              <p:par>
                                <p:cTn id="70" presetID="2" presetClass="exit" presetSubtype="4" fill="hold" nodeType="withEffect">
                                  <p:stCondLst>
                                    <p:cond delay="0"/>
                                  </p:stCondLst>
                                  <p:childTnLst>
                                    <p:anim calcmode="lin" valueType="num">
                                      <p:cBhvr additive="base">
                                        <p:cTn id="71" dur="500"/>
                                        <p:tgtEl>
                                          <p:spTgt spid="22"/>
                                        </p:tgtEl>
                                        <p:attrNameLst>
                                          <p:attrName>ppt_x</p:attrName>
                                        </p:attrNameLst>
                                      </p:cBhvr>
                                      <p:tavLst>
                                        <p:tav tm="0">
                                          <p:val>
                                            <p:strVal val="ppt_x"/>
                                          </p:val>
                                        </p:tav>
                                        <p:tav tm="100000">
                                          <p:val>
                                            <p:strVal val="ppt_x"/>
                                          </p:val>
                                        </p:tav>
                                      </p:tavLst>
                                    </p:anim>
                                    <p:anim calcmode="lin" valueType="num">
                                      <p:cBhvr additive="base">
                                        <p:cTn id="72" dur="500"/>
                                        <p:tgtEl>
                                          <p:spTgt spid="22"/>
                                        </p:tgtEl>
                                        <p:attrNameLst>
                                          <p:attrName>ppt_y</p:attrName>
                                        </p:attrNameLst>
                                      </p:cBhvr>
                                      <p:tavLst>
                                        <p:tav tm="0">
                                          <p:val>
                                            <p:strVal val="ppt_y"/>
                                          </p:val>
                                        </p:tav>
                                        <p:tav tm="100000">
                                          <p:val>
                                            <p:strVal val="1+ppt_h/2"/>
                                          </p:val>
                                        </p:tav>
                                      </p:tavLst>
                                    </p:anim>
                                    <p:set>
                                      <p:cBhvr>
                                        <p:cTn id="73" dur="1" fill="hold">
                                          <p:stCondLst>
                                            <p:cond delay="499"/>
                                          </p:stCondLst>
                                        </p:cTn>
                                        <p:tgtEl>
                                          <p:spTgt spid="22"/>
                                        </p:tgtEl>
                                        <p:attrNameLst>
                                          <p:attrName>style.visibility</p:attrName>
                                        </p:attrNameLst>
                                      </p:cBhvr>
                                      <p:to>
                                        <p:strVal val="hidden"/>
                                      </p:to>
                                    </p:set>
                                  </p:childTnLst>
                                </p:cTn>
                              </p:par>
                              <p:par>
                                <p:cTn id="74" presetID="2" presetClass="exit" presetSubtype="4" fill="hold" grpId="1" nodeType="withEffect">
                                  <p:stCondLst>
                                    <p:cond delay="0"/>
                                  </p:stCondLst>
                                  <p:childTnLst>
                                    <p:anim calcmode="lin" valueType="num">
                                      <p:cBhvr additive="base">
                                        <p:cTn id="75" dur="500"/>
                                        <p:tgtEl>
                                          <p:spTgt spid="25"/>
                                        </p:tgtEl>
                                        <p:attrNameLst>
                                          <p:attrName>ppt_x</p:attrName>
                                        </p:attrNameLst>
                                      </p:cBhvr>
                                      <p:tavLst>
                                        <p:tav tm="0">
                                          <p:val>
                                            <p:strVal val="ppt_x"/>
                                          </p:val>
                                        </p:tav>
                                        <p:tav tm="100000">
                                          <p:val>
                                            <p:strVal val="ppt_x"/>
                                          </p:val>
                                        </p:tav>
                                      </p:tavLst>
                                    </p:anim>
                                    <p:anim calcmode="lin" valueType="num">
                                      <p:cBhvr additive="base">
                                        <p:cTn id="76" dur="500"/>
                                        <p:tgtEl>
                                          <p:spTgt spid="25"/>
                                        </p:tgtEl>
                                        <p:attrNameLst>
                                          <p:attrName>ppt_y</p:attrName>
                                        </p:attrNameLst>
                                      </p:cBhvr>
                                      <p:tavLst>
                                        <p:tav tm="0">
                                          <p:val>
                                            <p:strVal val="ppt_y"/>
                                          </p:val>
                                        </p:tav>
                                        <p:tav tm="100000">
                                          <p:val>
                                            <p:strVal val="1+ppt_h/2"/>
                                          </p:val>
                                        </p:tav>
                                      </p:tavLst>
                                    </p:anim>
                                    <p:set>
                                      <p:cBhvr>
                                        <p:cTn id="77" dur="1" fill="hold">
                                          <p:stCondLst>
                                            <p:cond delay="499"/>
                                          </p:stCondLst>
                                        </p:cTn>
                                        <p:tgtEl>
                                          <p:spTgt spid="25"/>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blinds(horizontal)">
                                      <p:cBhvr>
                                        <p:cTn id="82" dur="500"/>
                                        <p:tgtEl>
                                          <p:spTgt spid="35"/>
                                        </p:tgtEl>
                                      </p:cBhvr>
                                    </p:animEffect>
                                  </p:childTnLst>
                                </p:cTn>
                              </p:par>
                              <p:par>
                                <p:cTn id="83" presetID="3" presetClass="entr" presetSubtype="10" fill="hold"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blinds(horizontal)">
                                      <p:cBhvr>
                                        <p:cTn id="85" dur="500"/>
                                        <p:tgtEl>
                                          <p:spTgt spid="36"/>
                                        </p:tgtEl>
                                      </p:cBhvr>
                                    </p:animEffect>
                                  </p:childTnLst>
                                </p:cTn>
                              </p:par>
                            </p:childTnLst>
                          </p:cTn>
                        </p:par>
                      </p:childTnLst>
                    </p:cTn>
                  </p:par>
                  <p:par>
                    <p:cTn id="86" fill="hold">
                      <p:stCondLst>
                        <p:cond delay="indefinite"/>
                      </p:stCondLst>
                      <p:childTnLst>
                        <p:par>
                          <p:cTn id="87" fill="hold">
                            <p:stCondLst>
                              <p:cond delay="0"/>
                            </p:stCondLst>
                            <p:childTnLst>
                              <p:par>
                                <p:cTn id="88" presetID="30" presetClass="entr" presetSubtype="0" fill="hold" grpId="0" nodeType="click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fade">
                                      <p:cBhvr>
                                        <p:cTn id="90" dur="800" decel="100000"/>
                                        <p:tgtEl>
                                          <p:spTgt spid="39"/>
                                        </p:tgtEl>
                                      </p:cBhvr>
                                    </p:animEffect>
                                    <p:anim calcmode="lin" valueType="num">
                                      <p:cBhvr>
                                        <p:cTn id="91" dur="800" decel="100000" fill="hold"/>
                                        <p:tgtEl>
                                          <p:spTgt spid="39"/>
                                        </p:tgtEl>
                                        <p:attrNameLst>
                                          <p:attrName>style.rotation</p:attrName>
                                        </p:attrNameLst>
                                      </p:cBhvr>
                                      <p:tavLst>
                                        <p:tav tm="0">
                                          <p:val>
                                            <p:fltVal val="-90"/>
                                          </p:val>
                                        </p:tav>
                                        <p:tav tm="100000">
                                          <p:val>
                                            <p:fltVal val="0"/>
                                          </p:val>
                                        </p:tav>
                                      </p:tavLst>
                                    </p:anim>
                                    <p:anim calcmode="lin" valueType="num">
                                      <p:cBhvr>
                                        <p:cTn id="92" dur="800" decel="100000" fill="hold"/>
                                        <p:tgtEl>
                                          <p:spTgt spid="39"/>
                                        </p:tgtEl>
                                        <p:attrNameLst>
                                          <p:attrName>ppt_x</p:attrName>
                                        </p:attrNameLst>
                                      </p:cBhvr>
                                      <p:tavLst>
                                        <p:tav tm="0">
                                          <p:val>
                                            <p:strVal val="#ppt_x+0.4"/>
                                          </p:val>
                                        </p:tav>
                                        <p:tav tm="100000">
                                          <p:val>
                                            <p:strVal val="#ppt_x-0.05"/>
                                          </p:val>
                                        </p:tav>
                                      </p:tavLst>
                                    </p:anim>
                                    <p:anim calcmode="lin" valueType="num">
                                      <p:cBhvr>
                                        <p:cTn id="93" dur="800" decel="100000" fill="hold"/>
                                        <p:tgtEl>
                                          <p:spTgt spid="39"/>
                                        </p:tgtEl>
                                        <p:attrNameLst>
                                          <p:attrName>ppt_y</p:attrName>
                                        </p:attrNameLst>
                                      </p:cBhvr>
                                      <p:tavLst>
                                        <p:tav tm="0">
                                          <p:val>
                                            <p:strVal val="#ppt_y-0.4"/>
                                          </p:val>
                                        </p:tav>
                                        <p:tav tm="100000">
                                          <p:val>
                                            <p:strVal val="#ppt_y+0.1"/>
                                          </p:val>
                                        </p:tav>
                                      </p:tavLst>
                                    </p:anim>
                                    <p:anim calcmode="lin" valueType="num">
                                      <p:cBhvr>
                                        <p:cTn id="94" dur="200" accel="100000" fill="hold">
                                          <p:stCondLst>
                                            <p:cond delay="800"/>
                                          </p:stCondLst>
                                        </p:cTn>
                                        <p:tgtEl>
                                          <p:spTgt spid="39"/>
                                        </p:tgtEl>
                                        <p:attrNameLst>
                                          <p:attrName>ppt_x</p:attrName>
                                        </p:attrNameLst>
                                      </p:cBhvr>
                                      <p:tavLst>
                                        <p:tav tm="0">
                                          <p:val>
                                            <p:strVal val="#ppt_x-0.05"/>
                                          </p:val>
                                        </p:tav>
                                        <p:tav tm="100000">
                                          <p:val>
                                            <p:strVal val="#ppt_x"/>
                                          </p:val>
                                        </p:tav>
                                      </p:tavLst>
                                    </p:anim>
                                    <p:anim calcmode="lin" valueType="num">
                                      <p:cBhvr>
                                        <p:cTn id="95" dur="200" accel="100000" fill="hold">
                                          <p:stCondLst>
                                            <p:cond delay="800"/>
                                          </p:stCondLst>
                                        </p:cTn>
                                        <p:tgtEl>
                                          <p:spTgt spid="39"/>
                                        </p:tgtEl>
                                        <p:attrNameLst>
                                          <p:attrName>ppt_y</p:attrName>
                                        </p:attrNameLst>
                                      </p:cBhvr>
                                      <p:tavLst>
                                        <p:tav tm="0">
                                          <p:val>
                                            <p:strVal val="#ppt_y+0.1"/>
                                          </p:val>
                                        </p:tav>
                                        <p:tav tm="100000">
                                          <p:val>
                                            <p:strVal val="#ppt_y"/>
                                          </p:val>
                                        </p:tav>
                                      </p:tavLst>
                                    </p:anim>
                                  </p:childTnLst>
                                </p:cTn>
                              </p:par>
                              <p:par>
                                <p:cTn id="96" presetID="30" presetClass="entr" presetSubtype="0" fill="hold" grpId="0" nodeType="withEffect">
                                  <p:stCondLst>
                                    <p:cond delay="0"/>
                                  </p:stCondLst>
                                  <p:childTnLst>
                                    <p:set>
                                      <p:cBhvr>
                                        <p:cTn id="97" dur="1" fill="hold">
                                          <p:stCondLst>
                                            <p:cond delay="0"/>
                                          </p:stCondLst>
                                        </p:cTn>
                                        <p:tgtEl>
                                          <p:spTgt spid="40"/>
                                        </p:tgtEl>
                                        <p:attrNameLst>
                                          <p:attrName>style.visibility</p:attrName>
                                        </p:attrNameLst>
                                      </p:cBhvr>
                                      <p:to>
                                        <p:strVal val="visible"/>
                                      </p:to>
                                    </p:set>
                                    <p:animEffect transition="in" filter="fade">
                                      <p:cBhvr>
                                        <p:cTn id="98" dur="800" decel="100000"/>
                                        <p:tgtEl>
                                          <p:spTgt spid="40"/>
                                        </p:tgtEl>
                                      </p:cBhvr>
                                    </p:animEffect>
                                    <p:anim calcmode="lin" valueType="num">
                                      <p:cBhvr>
                                        <p:cTn id="99" dur="800" decel="100000" fill="hold"/>
                                        <p:tgtEl>
                                          <p:spTgt spid="40"/>
                                        </p:tgtEl>
                                        <p:attrNameLst>
                                          <p:attrName>style.rotation</p:attrName>
                                        </p:attrNameLst>
                                      </p:cBhvr>
                                      <p:tavLst>
                                        <p:tav tm="0">
                                          <p:val>
                                            <p:fltVal val="-90"/>
                                          </p:val>
                                        </p:tav>
                                        <p:tav tm="100000">
                                          <p:val>
                                            <p:fltVal val="0"/>
                                          </p:val>
                                        </p:tav>
                                      </p:tavLst>
                                    </p:anim>
                                    <p:anim calcmode="lin" valueType="num">
                                      <p:cBhvr>
                                        <p:cTn id="100" dur="800" decel="100000" fill="hold"/>
                                        <p:tgtEl>
                                          <p:spTgt spid="40"/>
                                        </p:tgtEl>
                                        <p:attrNameLst>
                                          <p:attrName>ppt_x</p:attrName>
                                        </p:attrNameLst>
                                      </p:cBhvr>
                                      <p:tavLst>
                                        <p:tav tm="0">
                                          <p:val>
                                            <p:strVal val="#ppt_x+0.4"/>
                                          </p:val>
                                        </p:tav>
                                        <p:tav tm="100000">
                                          <p:val>
                                            <p:strVal val="#ppt_x-0.05"/>
                                          </p:val>
                                        </p:tav>
                                      </p:tavLst>
                                    </p:anim>
                                    <p:anim calcmode="lin" valueType="num">
                                      <p:cBhvr>
                                        <p:cTn id="101" dur="800" decel="100000" fill="hold"/>
                                        <p:tgtEl>
                                          <p:spTgt spid="40"/>
                                        </p:tgtEl>
                                        <p:attrNameLst>
                                          <p:attrName>ppt_y</p:attrName>
                                        </p:attrNameLst>
                                      </p:cBhvr>
                                      <p:tavLst>
                                        <p:tav tm="0">
                                          <p:val>
                                            <p:strVal val="#ppt_y-0.4"/>
                                          </p:val>
                                        </p:tav>
                                        <p:tav tm="100000">
                                          <p:val>
                                            <p:strVal val="#ppt_y+0.1"/>
                                          </p:val>
                                        </p:tav>
                                      </p:tavLst>
                                    </p:anim>
                                    <p:anim calcmode="lin" valueType="num">
                                      <p:cBhvr>
                                        <p:cTn id="102" dur="200" accel="100000" fill="hold">
                                          <p:stCondLst>
                                            <p:cond delay="800"/>
                                          </p:stCondLst>
                                        </p:cTn>
                                        <p:tgtEl>
                                          <p:spTgt spid="40"/>
                                        </p:tgtEl>
                                        <p:attrNameLst>
                                          <p:attrName>ppt_x</p:attrName>
                                        </p:attrNameLst>
                                      </p:cBhvr>
                                      <p:tavLst>
                                        <p:tav tm="0">
                                          <p:val>
                                            <p:strVal val="#ppt_x-0.05"/>
                                          </p:val>
                                        </p:tav>
                                        <p:tav tm="100000">
                                          <p:val>
                                            <p:strVal val="#ppt_x"/>
                                          </p:val>
                                        </p:tav>
                                      </p:tavLst>
                                    </p:anim>
                                    <p:anim calcmode="lin" valueType="num">
                                      <p:cBhvr>
                                        <p:cTn id="103" dur="200" accel="100000" fill="hold">
                                          <p:stCondLst>
                                            <p:cond delay="800"/>
                                          </p:stCondLst>
                                        </p:cTn>
                                        <p:tgtEl>
                                          <p:spTgt spid="4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11" grpId="0" animBg="1"/>
      <p:bldP spid="10" grpId="0" animBg="1"/>
      <p:bldP spid="17" grpId="0" animBg="1"/>
      <p:bldP spid="25" grpId="0" animBg="1"/>
      <p:bldP spid="25" grpId="1" animBg="1"/>
      <p:bldP spid="26" grpId="0" animBg="1"/>
      <p:bldP spid="26" grpId="1" animBg="1"/>
      <p:bldP spid="35" grpId="0" animBg="1"/>
      <p:bldP spid="39" grpId="0" animBg="1"/>
      <p:bldP spid="40" grpId="0" animBg="1"/>
      <p:bldP spid="21" grpId="0" animBg="1"/>
      <p:bldP spid="2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05600" cy="1143000"/>
          </a:xfrm>
        </p:spPr>
        <p:txBody>
          <a:bodyPr>
            <a:normAutofit/>
          </a:bodyPr>
          <a:lstStyle/>
          <a:p>
            <a:pPr>
              <a:defRPr/>
            </a:pPr>
            <a:r>
              <a:rPr lang="en-US" dirty="0" smtClean="0"/>
              <a:t>Related Work</a:t>
            </a:r>
            <a:endParaRPr lang="en-US" dirty="0"/>
          </a:p>
        </p:txBody>
      </p:sp>
      <p:sp>
        <p:nvSpPr>
          <p:cNvPr id="4" name="Content Placeholder 3"/>
          <p:cNvSpPr>
            <a:spLocks noGrp="1"/>
          </p:cNvSpPr>
          <p:nvPr>
            <p:ph idx="1"/>
          </p:nvPr>
        </p:nvSpPr>
        <p:spPr>
          <a:xfrm>
            <a:off x="152400" y="1371601"/>
            <a:ext cx="8839200" cy="2743199"/>
          </a:xfrm>
        </p:spPr>
        <p:txBody>
          <a:bodyPr>
            <a:normAutofit/>
          </a:bodyPr>
          <a:lstStyle/>
          <a:p>
            <a:pPr algn="just"/>
            <a:r>
              <a:rPr lang="en-US" sz="2000" dirty="0" smtClean="0"/>
              <a:t>In IEEE 802.11 network, Access Point (AP) periodically advertises the network by broadcasting the beacon frame which mainly contains the network information. </a:t>
            </a:r>
          </a:p>
          <a:p>
            <a:pPr algn="just"/>
            <a:r>
              <a:rPr lang="en-US" sz="2000" dirty="0" smtClean="0"/>
              <a:t>To facilitate the communication between any two 802.11 compatible devices, the syntax, semantics and arrangement of this information in the beacon is standardized by 802.11 standard.</a:t>
            </a:r>
          </a:p>
          <a:p>
            <a:pPr algn="just"/>
            <a:r>
              <a:rPr lang="en-US" sz="2000" dirty="0" smtClean="0"/>
              <a:t>Most of the decision models proposed in the literature require additional information, which is not the part of standard beacon frame.</a:t>
            </a:r>
          </a:p>
          <a:p>
            <a:pPr algn="just"/>
            <a:endParaRPr lang="en-US" sz="2000" dirty="0" smtClean="0"/>
          </a:p>
          <a:p>
            <a:pPr algn="just"/>
            <a:endParaRPr lang="en-US" sz="2000" dirty="0"/>
          </a:p>
        </p:txBody>
      </p:sp>
      <p:pic>
        <p:nvPicPr>
          <p:cNvPr id="1026" name="Picture 2"/>
          <p:cNvPicPr>
            <a:picLocks noChangeAspect="1" noChangeArrowheads="1"/>
          </p:cNvPicPr>
          <p:nvPr/>
        </p:nvPicPr>
        <p:blipFill>
          <a:blip r:embed="rId2"/>
          <a:srcRect/>
          <a:stretch>
            <a:fillRect/>
          </a:stretch>
        </p:blipFill>
        <p:spPr bwMode="auto">
          <a:xfrm>
            <a:off x="1953581" y="4419600"/>
            <a:ext cx="7190419" cy="2362200"/>
          </a:xfrm>
          <a:prstGeom prst="rect">
            <a:avLst/>
          </a:prstGeom>
          <a:noFill/>
          <a:ln w="9525">
            <a:noFill/>
            <a:miter lim="800000"/>
            <a:headEnd/>
            <a:tailEnd/>
          </a:ln>
        </p:spPr>
      </p:pic>
      <p:sp>
        <p:nvSpPr>
          <p:cNvPr id="7" name="Rectangle 6"/>
          <p:cNvSpPr/>
          <p:nvPr/>
        </p:nvSpPr>
        <p:spPr>
          <a:xfrm>
            <a:off x="76200" y="6477000"/>
            <a:ext cx="3581400" cy="304800"/>
          </a:xfrm>
          <a:prstGeom prst="rect">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t>Fig 1: 802.11 Beacon frame Format</a:t>
            </a:r>
            <a:endParaRPr lang="en-US" b="1" dirty="0"/>
          </a:p>
        </p:txBody>
      </p:sp>
      <p:cxnSp>
        <p:nvCxnSpPr>
          <p:cNvPr id="9" name="Straight Connector 8"/>
          <p:cNvCxnSpPr/>
          <p:nvPr/>
        </p:nvCxnSpPr>
        <p:spPr>
          <a:xfrm>
            <a:off x="0" y="4267200"/>
            <a:ext cx="9144000" cy="1588"/>
          </a:xfrm>
          <a:prstGeom prst="line">
            <a:avLst/>
          </a:prstGeom>
          <a:effectLst>
            <a:glow rad="63500">
              <a:schemeClr val="accent1">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10" name="Rectangle 9"/>
          <p:cNvSpPr/>
          <p:nvPr/>
        </p:nvSpPr>
        <p:spPr>
          <a:xfrm>
            <a:off x="0" y="4267200"/>
            <a:ext cx="1981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For additional bits, R. Chandra et al [1] propose to use</a:t>
            </a:r>
            <a:endParaRPr lang="en-US" dirty="0"/>
          </a:p>
        </p:txBody>
      </p:sp>
      <p:sp>
        <p:nvSpPr>
          <p:cNvPr id="13" name="Rounded Rectangle 12"/>
          <p:cNvSpPr/>
          <p:nvPr/>
        </p:nvSpPr>
        <p:spPr>
          <a:xfrm>
            <a:off x="381000" y="5257800"/>
            <a:ext cx="14478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 Octets of BSSID Field</a:t>
            </a:r>
            <a:endParaRPr lang="en-US" dirty="0"/>
          </a:p>
        </p:txBody>
      </p:sp>
      <p:cxnSp>
        <p:nvCxnSpPr>
          <p:cNvPr id="15" name="Straight Arrow Connector 14"/>
          <p:cNvCxnSpPr/>
          <p:nvPr/>
        </p:nvCxnSpPr>
        <p:spPr>
          <a:xfrm flipV="1">
            <a:off x="1600200" y="4953000"/>
            <a:ext cx="4114800" cy="1066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457200" y="5257800"/>
            <a:ext cx="1447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32 Octets of SSID field</a:t>
            </a:r>
            <a:endParaRPr lang="en-US" dirty="0"/>
          </a:p>
        </p:txBody>
      </p:sp>
      <p:cxnSp>
        <p:nvCxnSpPr>
          <p:cNvPr id="19" name="Straight Arrow Connector 18"/>
          <p:cNvCxnSpPr/>
          <p:nvPr/>
        </p:nvCxnSpPr>
        <p:spPr>
          <a:xfrm>
            <a:off x="1828800" y="5562600"/>
            <a:ext cx="2133600" cy="4572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609600" y="5257800"/>
            <a:ext cx="14478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255 Octets of Vendor Specific Information Element</a:t>
            </a:r>
            <a:endParaRPr lang="en-US" dirty="0"/>
          </a:p>
        </p:txBody>
      </p:sp>
      <p:cxnSp>
        <p:nvCxnSpPr>
          <p:cNvPr id="22" name="Straight Arrow Connector 21"/>
          <p:cNvCxnSpPr/>
          <p:nvPr/>
        </p:nvCxnSpPr>
        <p:spPr>
          <a:xfrm>
            <a:off x="1828800" y="5715000"/>
            <a:ext cx="5867400" cy="304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3" name="Bent-Up Arrow 22"/>
          <p:cNvSpPr/>
          <p:nvPr/>
        </p:nvSpPr>
        <p:spPr>
          <a:xfrm rot="5400000">
            <a:off x="-190500" y="5295900"/>
            <a:ext cx="990600" cy="457200"/>
          </a:xfrm>
          <a:prstGeom prst="bentUpArrow">
            <a:avLst>
              <a:gd name="adj1" fmla="val 13252"/>
              <a:gd name="adj2" fmla="val 23322"/>
              <a:gd name="adj3"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800" decel="100000"/>
                                        <p:tgtEl>
                                          <p:spTgt spid="13"/>
                                        </p:tgtEl>
                                      </p:cBhvr>
                                    </p:animEffect>
                                    <p:anim calcmode="lin" valueType="num">
                                      <p:cBhvr>
                                        <p:cTn id="26" dur="800" decel="100000" fill="hold"/>
                                        <p:tgtEl>
                                          <p:spTgt spid="13"/>
                                        </p:tgtEl>
                                        <p:attrNameLst>
                                          <p:attrName>style.rotation</p:attrName>
                                        </p:attrNameLst>
                                      </p:cBhvr>
                                      <p:tavLst>
                                        <p:tav tm="0">
                                          <p:val>
                                            <p:fltVal val="-90"/>
                                          </p:val>
                                        </p:tav>
                                        <p:tav tm="100000">
                                          <p:val>
                                            <p:fltVal val="0"/>
                                          </p:val>
                                        </p:tav>
                                      </p:tavLst>
                                    </p:anim>
                                    <p:anim calcmode="lin" valueType="num">
                                      <p:cBhvr>
                                        <p:cTn id="27" dur="800" decel="100000" fill="hold"/>
                                        <p:tgtEl>
                                          <p:spTgt spid="13"/>
                                        </p:tgtEl>
                                        <p:attrNameLst>
                                          <p:attrName>ppt_x</p:attrName>
                                        </p:attrNameLst>
                                      </p:cBhvr>
                                      <p:tavLst>
                                        <p:tav tm="0">
                                          <p:val>
                                            <p:strVal val="#ppt_x+0.4"/>
                                          </p:val>
                                        </p:tav>
                                        <p:tav tm="100000">
                                          <p:val>
                                            <p:strVal val="#ppt_x-0.05"/>
                                          </p:val>
                                        </p:tav>
                                      </p:tavLst>
                                    </p:anim>
                                    <p:anim calcmode="lin" valueType="num">
                                      <p:cBhvr>
                                        <p:cTn id="28" dur="800" decel="100000" fill="hold"/>
                                        <p:tgtEl>
                                          <p:spTgt spid="13"/>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par>
                                <p:cTn id="31" presetID="30"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800" decel="100000"/>
                                        <p:tgtEl>
                                          <p:spTgt spid="15"/>
                                        </p:tgtEl>
                                      </p:cBhvr>
                                    </p:animEffect>
                                    <p:anim calcmode="lin" valueType="num">
                                      <p:cBhvr>
                                        <p:cTn id="34" dur="800" decel="100000" fill="hold"/>
                                        <p:tgtEl>
                                          <p:spTgt spid="15"/>
                                        </p:tgtEl>
                                        <p:attrNameLst>
                                          <p:attrName>style.rotation</p:attrName>
                                        </p:attrNameLst>
                                      </p:cBhvr>
                                      <p:tavLst>
                                        <p:tav tm="0">
                                          <p:val>
                                            <p:fltVal val="-90"/>
                                          </p:val>
                                        </p:tav>
                                        <p:tav tm="100000">
                                          <p:val>
                                            <p:fltVal val="0"/>
                                          </p:val>
                                        </p:tav>
                                      </p:tavLst>
                                    </p:anim>
                                    <p:anim calcmode="lin" valueType="num">
                                      <p:cBhvr>
                                        <p:cTn id="35" dur="800" decel="100000" fill="hold"/>
                                        <p:tgtEl>
                                          <p:spTgt spid="15"/>
                                        </p:tgtEl>
                                        <p:attrNameLst>
                                          <p:attrName>ppt_x</p:attrName>
                                        </p:attrNameLst>
                                      </p:cBhvr>
                                      <p:tavLst>
                                        <p:tav tm="0">
                                          <p:val>
                                            <p:strVal val="#ppt_x+0.4"/>
                                          </p:val>
                                        </p:tav>
                                        <p:tav tm="100000">
                                          <p:val>
                                            <p:strVal val="#ppt_x-0.05"/>
                                          </p:val>
                                        </p:tav>
                                      </p:tavLst>
                                    </p:anim>
                                    <p:anim calcmode="lin" valueType="num">
                                      <p:cBhvr>
                                        <p:cTn id="36" dur="800" decel="100000" fill="hold"/>
                                        <p:tgtEl>
                                          <p:spTgt spid="15"/>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1" nodeType="clickEffect">
                                  <p:stCondLst>
                                    <p:cond delay="0"/>
                                  </p:stCondLst>
                                  <p:childTnLst>
                                    <p:anim calcmode="lin" valueType="num">
                                      <p:cBhvr additive="base">
                                        <p:cTn id="42" dur="500"/>
                                        <p:tgtEl>
                                          <p:spTgt spid="13"/>
                                        </p:tgtEl>
                                        <p:attrNameLst>
                                          <p:attrName>ppt_x</p:attrName>
                                        </p:attrNameLst>
                                      </p:cBhvr>
                                      <p:tavLst>
                                        <p:tav tm="0">
                                          <p:val>
                                            <p:strVal val="ppt_x"/>
                                          </p:val>
                                        </p:tav>
                                        <p:tav tm="100000">
                                          <p:val>
                                            <p:strVal val="ppt_x"/>
                                          </p:val>
                                        </p:tav>
                                      </p:tavLst>
                                    </p:anim>
                                    <p:anim calcmode="lin" valueType="num">
                                      <p:cBhvr additive="base">
                                        <p:cTn id="43" dur="500"/>
                                        <p:tgtEl>
                                          <p:spTgt spid="13"/>
                                        </p:tgtEl>
                                        <p:attrNameLst>
                                          <p:attrName>ppt_y</p:attrName>
                                        </p:attrNameLst>
                                      </p:cBhvr>
                                      <p:tavLst>
                                        <p:tav tm="0">
                                          <p:val>
                                            <p:strVal val="ppt_y"/>
                                          </p:val>
                                        </p:tav>
                                        <p:tav tm="100000">
                                          <p:val>
                                            <p:strVal val="1+ppt_h/2"/>
                                          </p:val>
                                        </p:tav>
                                      </p:tavLst>
                                    </p:anim>
                                    <p:set>
                                      <p:cBhvr>
                                        <p:cTn id="44" dur="1" fill="hold">
                                          <p:stCondLst>
                                            <p:cond delay="499"/>
                                          </p:stCondLst>
                                        </p:cTn>
                                        <p:tgtEl>
                                          <p:spTgt spid="13"/>
                                        </p:tgtEl>
                                        <p:attrNameLst>
                                          <p:attrName>style.visibility</p:attrName>
                                        </p:attrNameLst>
                                      </p:cBhvr>
                                      <p:to>
                                        <p:strVal val="hidden"/>
                                      </p:to>
                                    </p:set>
                                  </p:childTnLst>
                                </p:cTn>
                              </p:par>
                              <p:par>
                                <p:cTn id="45" presetID="2" presetClass="exit" presetSubtype="4" fill="hold" nodeType="withEffect">
                                  <p:stCondLst>
                                    <p:cond delay="0"/>
                                  </p:stCondLst>
                                  <p:childTnLst>
                                    <p:anim calcmode="lin" valueType="num">
                                      <p:cBhvr additive="base">
                                        <p:cTn id="46" dur="500"/>
                                        <p:tgtEl>
                                          <p:spTgt spid="15"/>
                                        </p:tgtEl>
                                        <p:attrNameLst>
                                          <p:attrName>ppt_x</p:attrName>
                                        </p:attrNameLst>
                                      </p:cBhvr>
                                      <p:tavLst>
                                        <p:tav tm="0">
                                          <p:val>
                                            <p:strVal val="ppt_x"/>
                                          </p:val>
                                        </p:tav>
                                        <p:tav tm="100000">
                                          <p:val>
                                            <p:strVal val="ppt_x"/>
                                          </p:val>
                                        </p:tav>
                                      </p:tavLst>
                                    </p:anim>
                                    <p:anim calcmode="lin" valueType="num">
                                      <p:cBhvr additive="base">
                                        <p:cTn id="47" dur="500"/>
                                        <p:tgtEl>
                                          <p:spTgt spid="15"/>
                                        </p:tgtEl>
                                        <p:attrNameLst>
                                          <p:attrName>ppt_y</p:attrName>
                                        </p:attrNameLst>
                                      </p:cBhvr>
                                      <p:tavLst>
                                        <p:tav tm="0">
                                          <p:val>
                                            <p:strVal val="ppt_y"/>
                                          </p:val>
                                        </p:tav>
                                        <p:tav tm="100000">
                                          <p:val>
                                            <p:strVal val="1+ppt_h/2"/>
                                          </p:val>
                                        </p:tav>
                                      </p:tavLst>
                                    </p:anim>
                                    <p:set>
                                      <p:cBhvr>
                                        <p:cTn id="48" dur="1" fill="hold">
                                          <p:stCondLst>
                                            <p:cond delay="499"/>
                                          </p:stCondLst>
                                        </p:cTn>
                                        <p:tgtEl>
                                          <p:spTgt spid="1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xit" presetSubtype="4" fill="hold" grpId="1" nodeType="clickEffect">
                                  <p:stCondLst>
                                    <p:cond delay="0"/>
                                  </p:stCondLst>
                                  <p:childTnLst>
                                    <p:anim calcmode="lin" valueType="num">
                                      <p:cBhvr additive="base">
                                        <p:cTn id="62" dur="500"/>
                                        <p:tgtEl>
                                          <p:spTgt spid="17"/>
                                        </p:tgtEl>
                                        <p:attrNameLst>
                                          <p:attrName>ppt_x</p:attrName>
                                        </p:attrNameLst>
                                      </p:cBhvr>
                                      <p:tavLst>
                                        <p:tav tm="0">
                                          <p:val>
                                            <p:strVal val="ppt_x"/>
                                          </p:val>
                                        </p:tav>
                                        <p:tav tm="100000">
                                          <p:val>
                                            <p:strVal val="ppt_x"/>
                                          </p:val>
                                        </p:tav>
                                      </p:tavLst>
                                    </p:anim>
                                    <p:anim calcmode="lin" valueType="num">
                                      <p:cBhvr additive="base">
                                        <p:cTn id="63" dur="500"/>
                                        <p:tgtEl>
                                          <p:spTgt spid="17"/>
                                        </p:tgtEl>
                                        <p:attrNameLst>
                                          <p:attrName>ppt_y</p:attrName>
                                        </p:attrNameLst>
                                      </p:cBhvr>
                                      <p:tavLst>
                                        <p:tav tm="0">
                                          <p:val>
                                            <p:strVal val="ppt_y"/>
                                          </p:val>
                                        </p:tav>
                                        <p:tav tm="100000">
                                          <p:val>
                                            <p:strVal val="1+ppt_h/2"/>
                                          </p:val>
                                        </p:tav>
                                      </p:tavLst>
                                    </p:anim>
                                    <p:set>
                                      <p:cBhvr>
                                        <p:cTn id="64" dur="1" fill="hold">
                                          <p:stCondLst>
                                            <p:cond delay="499"/>
                                          </p:stCondLst>
                                        </p:cTn>
                                        <p:tgtEl>
                                          <p:spTgt spid="17"/>
                                        </p:tgtEl>
                                        <p:attrNameLst>
                                          <p:attrName>style.visibility</p:attrName>
                                        </p:attrNameLst>
                                      </p:cBhvr>
                                      <p:to>
                                        <p:strVal val="hidden"/>
                                      </p:to>
                                    </p:set>
                                  </p:childTnLst>
                                </p:cTn>
                              </p:par>
                              <p:par>
                                <p:cTn id="65" presetID="2" presetClass="exit" presetSubtype="4" fill="hold" nodeType="withEffect">
                                  <p:stCondLst>
                                    <p:cond delay="0"/>
                                  </p:stCondLst>
                                  <p:childTnLst>
                                    <p:anim calcmode="lin" valueType="num">
                                      <p:cBhvr additive="base">
                                        <p:cTn id="66" dur="500"/>
                                        <p:tgtEl>
                                          <p:spTgt spid="19"/>
                                        </p:tgtEl>
                                        <p:attrNameLst>
                                          <p:attrName>ppt_x</p:attrName>
                                        </p:attrNameLst>
                                      </p:cBhvr>
                                      <p:tavLst>
                                        <p:tav tm="0">
                                          <p:val>
                                            <p:strVal val="ppt_x"/>
                                          </p:val>
                                        </p:tav>
                                        <p:tav tm="100000">
                                          <p:val>
                                            <p:strVal val="ppt_x"/>
                                          </p:val>
                                        </p:tav>
                                      </p:tavLst>
                                    </p:anim>
                                    <p:anim calcmode="lin" valueType="num">
                                      <p:cBhvr additive="base">
                                        <p:cTn id="67" dur="500"/>
                                        <p:tgtEl>
                                          <p:spTgt spid="19"/>
                                        </p:tgtEl>
                                        <p:attrNameLst>
                                          <p:attrName>ppt_y</p:attrName>
                                        </p:attrNameLst>
                                      </p:cBhvr>
                                      <p:tavLst>
                                        <p:tav tm="0">
                                          <p:val>
                                            <p:strVal val="ppt_y"/>
                                          </p:val>
                                        </p:tav>
                                        <p:tav tm="100000">
                                          <p:val>
                                            <p:strVal val="1+ppt_h/2"/>
                                          </p:val>
                                        </p:tav>
                                      </p:tavLst>
                                    </p:anim>
                                    <p:set>
                                      <p:cBhvr>
                                        <p:cTn id="68" dur="1" fill="hold">
                                          <p:stCondLst>
                                            <p:cond delay="499"/>
                                          </p:stCondLst>
                                        </p:cTn>
                                        <p:tgtEl>
                                          <p:spTgt spid="19"/>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additive="base">
                                        <p:cTn id="77" dur="500" fill="hold"/>
                                        <p:tgtEl>
                                          <p:spTgt spid="22"/>
                                        </p:tgtEl>
                                        <p:attrNameLst>
                                          <p:attrName>ppt_x</p:attrName>
                                        </p:attrNameLst>
                                      </p:cBhvr>
                                      <p:tavLst>
                                        <p:tav tm="0">
                                          <p:val>
                                            <p:strVal val="#ppt_x"/>
                                          </p:val>
                                        </p:tav>
                                        <p:tav tm="100000">
                                          <p:val>
                                            <p:strVal val="#ppt_x"/>
                                          </p:val>
                                        </p:tav>
                                      </p:tavLst>
                                    </p:anim>
                                    <p:anim calcmode="lin" valueType="num">
                                      <p:cBhvr additive="base">
                                        <p:cTn id="7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3" grpId="0" animBg="1"/>
      <p:bldP spid="13" grpId="1" animBg="1"/>
      <p:bldP spid="17" grpId="0" animBg="1"/>
      <p:bldP spid="17" grpId="1" animBg="1"/>
      <p:bldP spid="20"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162800" cy="685800"/>
          </a:xfrm>
        </p:spPr>
        <p:txBody>
          <a:bodyPr>
            <a:normAutofit fontScale="90000"/>
          </a:bodyPr>
          <a:lstStyle/>
          <a:p>
            <a:pPr>
              <a:defRPr/>
            </a:pPr>
            <a:r>
              <a:rPr lang="en-US" dirty="0" smtClean="0"/>
              <a:t>Proposal Idea</a:t>
            </a:r>
            <a:endParaRPr lang="en-US" dirty="0"/>
          </a:p>
        </p:txBody>
      </p:sp>
      <p:sp>
        <p:nvSpPr>
          <p:cNvPr id="5" name="Rounded Rectangle 4"/>
          <p:cNvSpPr/>
          <p:nvPr/>
        </p:nvSpPr>
        <p:spPr>
          <a:xfrm>
            <a:off x="0" y="2438400"/>
            <a:ext cx="9144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rgbClr val="FFC000"/>
                </a:solidFill>
              </a:rPr>
              <a:t>Problem Statement 2</a:t>
            </a:r>
            <a:r>
              <a:rPr lang="en-US" sz="2000" dirty="0" smtClean="0"/>
              <a:t>: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On what “</a:t>
            </a:r>
            <a:r>
              <a:rPr lang="en-US" sz="2000" b="1" i="1" dirty="0" smtClean="0">
                <a:solidFill>
                  <a:srgbClr val="FF9900"/>
                </a:solidFill>
              </a:rPr>
              <a:t>parameters</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and using which decision making “</a:t>
            </a:r>
            <a:r>
              <a:rPr lang="en-US" sz="2000" b="1" i="1" dirty="0" smtClean="0">
                <a:solidFill>
                  <a:srgbClr val="FF9900"/>
                </a:solidFill>
              </a:rPr>
              <a:t>technique</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the User Preferences should be captured and implemented</a:t>
            </a:r>
            <a:r>
              <a:rPr lang="en-US" sz="2000" dirty="0" smtClean="0">
                <a:ln w="18415" cmpd="sng">
                  <a:solidFill>
                    <a:srgbClr val="FFFFFF"/>
                  </a:solidFill>
                  <a:prstDash val="solid"/>
                </a:ln>
                <a:solidFill>
                  <a:srgbClr val="FFFFFF"/>
                </a:solidFill>
              </a:rPr>
              <a:t>. It is critical because </a:t>
            </a:r>
            <a:r>
              <a:rPr lang="en-US" sz="2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t>
            </a:r>
            <a:r>
              <a:rPr lang="en-US" sz="2000" b="1" dirty="0" smtClean="0"/>
              <a:t>hanging the access network without considering the preferences of the user would mean "hacking" the private space of the subscriber. </a:t>
            </a:r>
            <a:endParaRPr lang="en-US" sz="2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ounded Rectangle 9"/>
          <p:cNvSpPr/>
          <p:nvPr/>
        </p:nvSpPr>
        <p:spPr>
          <a:xfrm>
            <a:off x="0" y="762000"/>
            <a:ext cx="91440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rgbClr val="FFC000"/>
                </a:solidFill>
                <a:latin typeface="Arial Black" pitchFamily="34" charset="0"/>
              </a:rPr>
              <a:t>Problem Statement 1</a:t>
            </a:r>
            <a:r>
              <a:rPr lang="en-US" sz="2000" dirty="0" smtClean="0"/>
              <a:t>: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Without disturbing the arrangement of information as per IEEE 802.11 standard, how the additional information be stuffed in the beacon frame. The scope is not just limited to 3G-WLAN interworking environment (where  additional information is very less), rather  using the concept of fragmentation how the beacon frame can be used to carry general large advertisements.</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ounded Rectangle 10"/>
          <p:cNvSpPr/>
          <p:nvPr/>
        </p:nvSpPr>
        <p:spPr>
          <a:xfrm>
            <a:off x="0" y="3962400"/>
            <a:ext cx="91440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rgbClr val="FFC000"/>
                </a:solidFill>
                <a:latin typeface="Arial Black" pitchFamily="34" charset="0"/>
              </a:rPr>
              <a:t>Sub Problem of Problem Statement 2</a:t>
            </a:r>
            <a:r>
              <a:rPr lang="en-US" sz="2200" dirty="0" smtClean="0"/>
              <a:t>:</a:t>
            </a:r>
          </a:p>
          <a:p>
            <a:pPr>
              <a:buFont typeface="Arial" pitchFamily="34" charset="0"/>
              <a:buChar char="•"/>
            </a:pPr>
            <a:r>
              <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We Propose to use Analytic Hierarchy Process (AHP) as a “</a:t>
            </a:r>
            <a:r>
              <a:rPr lang="en-US" sz="2000" b="1" i="1" dirty="0" smtClean="0">
                <a:solidFill>
                  <a:srgbClr val="FF9900"/>
                </a:solidFill>
              </a:rPr>
              <a:t>technique</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to capture user preferences.</a:t>
            </a:r>
          </a:p>
          <a:p>
            <a:pPr>
              <a:buFont typeface="Arial" pitchFamily="34" charset="0"/>
              <a:buChar char="•"/>
            </a:pP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AHP is a popular MCDM technique. But in spite of its popularity it is often criticized in the literature for: (a) </a:t>
            </a:r>
            <a:r>
              <a:rPr lang="en-US" sz="2000" b="1" dirty="0" smtClean="0">
                <a:solidFill>
                  <a:srgbClr val="FFC000"/>
                </a:solidFill>
              </a:rPr>
              <a:t>Principal Eigen Vector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(b) </a:t>
            </a:r>
            <a:r>
              <a:rPr lang="en-US" sz="2000" b="1" dirty="0" smtClean="0">
                <a:solidFill>
                  <a:srgbClr val="FFC000"/>
                </a:solidFill>
              </a:rPr>
              <a:t>Rank Reversals</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and (c) </a:t>
            </a:r>
            <a:r>
              <a:rPr lang="en-US" sz="2000" b="1" dirty="0" smtClean="0">
                <a:solidFill>
                  <a:srgbClr val="FFC000"/>
                </a:solidFill>
              </a:rPr>
              <a:t>Consistency Index</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12" name="Rectangle 11"/>
          <p:cNvSpPr/>
          <p:nvPr/>
        </p:nvSpPr>
        <p:spPr>
          <a:xfrm>
            <a:off x="0" y="5791200"/>
            <a:ext cx="9144000" cy="10668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000" b="1" dirty="0" smtClean="0">
                <a:solidFill>
                  <a:srgbClr val="C00000"/>
                </a:solidFill>
              </a:rPr>
              <a:t>So a related sub problem of problem statement-2 is to measure the intensity of the criticisms in AHP. In general this helps in suggesting the cases in which AHP should be avoided. </a:t>
            </a:r>
            <a:endParaRPr lang="en-US" sz="20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Scale>
                                      <p:cBhvr>
                                        <p:cTn id="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
                                        </p:tgtEl>
                                        <p:attrNameLst>
                                          <p:attrName>ppt_x</p:attrName>
                                          <p:attrName>ppt_y</p:attrName>
                                        </p:attrNameLst>
                                      </p:cBhvr>
                                    </p:animMotion>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Scale>
                                      <p:cBhvr>
                                        <p:cTn id="1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gtEl>
                                        <p:attrNameLst>
                                          <p:attrName>ppt_x</p:attrName>
                                          <p:attrName>ppt_y</p:attrName>
                                        </p:attrNameLst>
                                      </p:cBhvr>
                                    </p:animMotion>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Scale>
                                      <p:cBhvr>
                                        <p:cTn id="21"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1"/>
                                        </p:tgtEl>
                                        <p:attrNameLst>
                                          <p:attrName>ppt_x</p:attrName>
                                          <p:attrName>ppt_y</p:attrName>
                                        </p:attrNameLst>
                                      </p:cBhvr>
                                    </p:animMotion>
                                    <p:animEffect transition="in" filter="fade">
                                      <p:cBhvr>
                                        <p:cTn id="23" dur="1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Scale>
                                      <p:cBhvr>
                                        <p:cTn id="28"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2"/>
                                        </p:tgtEl>
                                        <p:attrNameLst>
                                          <p:attrName>ppt_x</p:attrName>
                                          <p:attrName>ppt_y</p:attrName>
                                        </p:attrNameLst>
                                      </p:cBhvr>
                                    </p:animMotion>
                                    <p:animEffect transition="in" filter="fade">
                                      <p:cBhvr>
                                        <p:cTn id="3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rmAutofit/>
          </a:bodyPr>
          <a:lstStyle/>
          <a:p>
            <a:pPr algn="l">
              <a:defRPr/>
            </a:pPr>
            <a:r>
              <a:rPr lang="en-US" dirty="0" smtClean="0"/>
              <a:t>Intermediate Results </a:t>
            </a:r>
            <a:endParaRPr lang="en-US" dirty="0"/>
          </a:p>
        </p:txBody>
      </p:sp>
      <p:sp>
        <p:nvSpPr>
          <p:cNvPr id="4" name="Content Placeholder 3"/>
          <p:cNvSpPr>
            <a:spLocks noGrp="1"/>
          </p:cNvSpPr>
          <p:nvPr>
            <p:ph idx="1"/>
          </p:nvPr>
        </p:nvSpPr>
        <p:spPr>
          <a:xfrm>
            <a:off x="0" y="1371600"/>
            <a:ext cx="5715000" cy="457200"/>
          </a:xfrm>
        </p:spPr>
        <p:txBody>
          <a:bodyPr>
            <a:normAutofit fontScale="92500"/>
          </a:bodyPr>
          <a:lstStyle/>
          <a:p>
            <a:pPr>
              <a:buNone/>
            </a:pPr>
            <a:r>
              <a:rPr lang="en-US" sz="1900" dirty="0" smtClean="0">
                <a:solidFill>
                  <a:srgbClr val="FF0000"/>
                </a:solidFill>
              </a:rPr>
              <a:t>With respect to Problem Statement 1, i.e. Beacon stuffing: </a:t>
            </a:r>
          </a:p>
        </p:txBody>
      </p:sp>
      <p:pic>
        <p:nvPicPr>
          <p:cNvPr id="2050" name="Picture 2"/>
          <p:cNvPicPr>
            <a:picLocks noChangeAspect="1" noChangeArrowheads="1"/>
          </p:cNvPicPr>
          <p:nvPr/>
        </p:nvPicPr>
        <p:blipFill>
          <a:blip r:embed="rId2"/>
          <a:srcRect/>
          <a:stretch>
            <a:fillRect/>
          </a:stretch>
        </p:blipFill>
        <p:spPr bwMode="auto">
          <a:xfrm>
            <a:off x="152401" y="1828800"/>
            <a:ext cx="5257800" cy="838200"/>
          </a:xfrm>
          <a:prstGeom prst="rect">
            <a:avLst/>
          </a:prstGeom>
          <a:noFill/>
          <a:ln w="9525">
            <a:solidFill>
              <a:schemeClr val="tx1"/>
            </a:solidFill>
            <a:miter lim="800000"/>
            <a:headEnd/>
            <a:tailEnd/>
          </a:ln>
        </p:spPr>
      </p:pic>
      <p:sp>
        <p:nvSpPr>
          <p:cNvPr id="7" name="Rectangle 6"/>
          <p:cNvSpPr/>
          <p:nvPr/>
        </p:nvSpPr>
        <p:spPr>
          <a:xfrm>
            <a:off x="76200" y="2743200"/>
            <a:ext cx="7467600" cy="304800"/>
          </a:xfrm>
          <a:prstGeom prst="rect">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sz="1600" b="1" dirty="0" smtClean="0"/>
              <a:t>Fig 2: General format of Information Element present as frame body in 802.11 beacon</a:t>
            </a:r>
            <a:endParaRPr lang="en-US" sz="1600" b="1" dirty="0"/>
          </a:p>
        </p:txBody>
      </p:sp>
      <p:sp>
        <p:nvSpPr>
          <p:cNvPr id="10" name="TextBox 9"/>
          <p:cNvSpPr txBox="1"/>
          <p:nvPr/>
        </p:nvSpPr>
        <p:spPr>
          <a:xfrm>
            <a:off x="5791200" y="838200"/>
            <a:ext cx="3276600" cy="2308324"/>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b="1" dirty="0" smtClean="0">
                <a:solidFill>
                  <a:srgbClr val="C00000"/>
                </a:solidFill>
              </a:rPr>
              <a:t>Other than </a:t>
            </a:r>
            <a:r>
              <a:rPr lang="en-US" b="1" dirty="0" err="1" smtClean="0">
                <a:solidFill>
                  <a:srgbClr val="C00000"/>
                </a:solidFill>
              </a:rPr>
              <a:t>BSSID</a:t>
            </a:r>
            <a:r>
              <a:rPr lang="en-US" b="1" dirty="0" smtClean="0">
                <a:solidFill>
                  <a:srgbClr val="C00000"/>
                </a:solidFill>
              </a:rPr>
              <a:t> and Vendor Specific fields, we propose to use LENGTH field to stuff additional bits. Considering 802.11-2012 standard, there can be a maximum of 18 octets on information which can be embedded.</a:t>
            </a:r>
            <a:endParaRPr lang="en-US" b="1" dirty="0">
              <a:solidFill>
                <a:srgbClr val="C00000"/>
              </a:solidFill>
            </a:endParaRPr>
          </a:p>
        </p:txBody>
      </p:sp>
      <p:cxnSp>
        <p:nvCxnSpPr>
          <p:cNvPr id="13" name="Straight Arrow Connector 12"/>
          <p:cNvCxnSpPr/>
          <p:nvPr/>
        </p:nvCxnSpPr>
        <p:spPr>
          <a:xfrm rot="10800000" flipV="1">
            <a:off x="3048000" y="1752600"/>
            <a:ext cx="2743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16" name="Chart 1"/>
          <p:cNvPicPr>
            <a:picLocks noChangeArrowheads="1"/>
          </p:cNvPicPr>
          <p:nvPr/>
        </p:nvPicPr>
        <p:blipFill>
          <a:blip r:embed="rId3"/>
          <a:srcRect b="-34"/>
          <a:stretch>
            <a:fillRect/>
          </a:stretch>
        </p:blipFill>
        <p:spPr bwMode="auto">
          <a:xfrm>
            <a:off x="5791200" y="838200"/>
            <a:ext cx="3352800" cy="2209800"/>
          </a:xfrm>
          <a:prstGeom prst="rect">
            <a:avLst/>
          </a:prstGeom>
          <a:noFill/>
          <a:ln w="9525">
            <a:noFill/>
            <a:miter lim="800000"/>
            <a:headEnd/>
            <a:tailEnd/>
          </a:ln>
        </p:spPr>
      </p:pic>
      <p:cxnSp>
        <p:nvCxnSpPr>
          <p:cNvPr id="17" name="Straight Connector 16"/>
          <p:cNvCxnSpPr/>
          <p:nvPr/>
        </p:nvCxnSpPr>
        <p:spPr>
          <a:xfrm>
            <a:off x="0" y="3124200"/>
            <a:ext cx="9144000" cy="1588"/>
          </a:xfrm>
          <a:prstGeom prst="line">
            <a:avLst/>
          </a:prstGeom>
          <a:effectLst>
            <a:glow rad="63500">
              <a:schemeClr val="accent1">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18" name="Content Placeholder 3"/>
          <p:cNvSpPr txBox="1">
            <a:spLocks/>
          </p:cNvSpPr>
          <p:nvPr/>
        </p:nvSpPr>
        <p:spPr>
          <a:xfrm>
            <a:off x="0" y="3124200"/>
            <a:ext cx="8915400" cy="45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900" b="0" i="0" u="none" strike="noStrike" kern="1200" cap="none" spc="0" normalizeH="0" baseline="0" noProof="0" dirty="0" smtClean="0">
                <a:ln>
                  <a:noFill/>
                </a:ln>
                <a:solidFill>
                  <a:srgbClr val="FF0000"/>
                </a:solidFill>
                <a:effectLst/>
                <a:uLnTx/>
                <a:uFillTx/>
                <a:latin typeface="+mn-lt"/>
                <a:ea typeface="+mn-ea"/>
                <a:cs typeface="+mn-cs"/>
              </a:rPr>
              <a:t>With respect to Problem Statement 2, i.e. Measuring</a:t>
            </a:r>
            <a:r>
              <a:rPr kumimoji="0" lang="en-US" sz="1900" b="0" i="0" u="none" strike="noStrike" kern="1200" cap="none" spc="0" normalizeH="0" noProof="0" dirty="0" smtClean="0">
                <a:ln>
                  <a:noFill/>
                </a:ln>
                <a:solidFill>
                  <a:srgbClr val="FF0000"/>
                </a:solidFill>
                <a:effectLst/>
                <a:uLnTx/>
                <a:uFillTx/>
                <a:latin typeface="+mn-lt"/>
                <a:ea typeface="+mn-ea"/>
                <a:cs typeface="+mn-cs"/>
              </a:rPr>
              <a:t> Criticisms in AHP</a:t>
            </a:r>
            <a:r>
              <a:rPr kumimoji="0" lang="en-US" sz="1900" b="0" i="0" u="none" strike="noStrike" kern="1200" cap="none" spc="0" normalizeH="0" baseline="0" noProof="0" dirty="0" smtClean="0">
                <a:ln>
                  <a:noFill/>
                </a:ln>
                <a:solidFill>
                  <a:srgbClr val="FF0000"/>
                </a:solidFill>
                <a:effectLst/>
                <a:uLnTx/>
                <a:uFillTx/>
                <a:latin typeface="+mn-lt"/>
                <a:ea typeface="+mn-ea"/>
                <a:cs typeface="+mn-cs"/>
              </a:rPr>
              <a:t> </a:t>
            </a:r>
          </a:p>
        </p:txBody>
      </p:sp>
      <p:sp>
        <p:nvSpPr>
          <p:cNvPr id="19" name="TextBox 18"/>
          <p:cNvSpPr txBox="1"/>
          <p:nvPr/>
        </p:nvSpPr>
        <p:spPr>
          <a:xfrm>
            <a:off x="0" y="3544431"/>
            <a:ext cx="2133600" cy="2246769"/>
          </a:xfrm>
          <a:prstGeom prst="rect">
            <a:avLst/>
          </a:prstGeom>
          <a:noFill/>
          <a:ln>
            <a:solidFill>
              <a:schemeClr val="tx1"/>
            </a:solidFill>
          </a:ln>
        </p:spPr>
        <p:txBody>
          <a:bodyPr wrap="square" rtlCol="0">
            <a:spAutoFit/>
          </a:bodyPr>
          <a:lstStyle/>
          <a:p>
            <a:pPr marL="120650"/>
            <a:r>
              <a:rPr lang="en-US" sz="2000" b="1" dirty="0" smtClean="0">
                <a:solidFill>
                  <a:srgbClr val="C00000"/>
                </a:solidFill>
              </a:rPr>
              <a:t>For contradictory matrices there exists no ranking of decision elements which satisfies all the judgements [3].</a:t>
            </a:r>
            <a:endParaRPr lang="en-US" sz="2000" b="1" dirty="0">
              <a:solidFill>
                <a:srgbClr val="C00000"/>
              </a:solidFill>
            </a:endParaRPr>
          </a:p>
        </p:txBody>
      </p:sp>
      <p:pic>
        <p:nvPicPr>
          <p:cNvPr id="20" name="Picture 3"/>
          <p:cNvPicPr>
            <a:picLocks noChangeAspect="1" noChangeArrowheads="1"/>
          </p:cNvPicPr>
          <p:nvPr/>
        </p:nvPicPr>
        <p:blipFill>
          <a:blip r:embed="rId4"/>
          <a:srcRect/>
          <a:stretch>
            <a:fillRect/>
          </a:stretch>
        </p:blipFill>
        <p:spPr bwMode="auto">
          <a:xfrm>
            <a:off x="2286000" y="3429000"/>
            <a:ext cx="3886200" cy="2546200"/>
          </a:xfrm>
          <a:prstGeom prst="rect">
            <a:avLst/>
          </a:prstGeom>
          <a:noFill/>
          <a:ln w="9525">
            <a:solidFill>
              <a:schemeClr val="tx1"/>
            </a:solidFill>
            <a:miter lim="800000"/>
            <a:headEnd/>
            <a:tailEnd/>
          </a:ln>
          <a:effectLst/>
        </p:spPr>
      </p:pic>
      <p:sp>
        <p:nvSpPr>
          <p:cNvPr id="21" name="Rectangle 20"/>
          <p:cNvSpPr/>
          <p:nvPr/>
        </p:nvSpPr>
        <p:spPr>
          <a:xfrm>
            <a:off x="0" y="6019800"/>
            <a:ext cx="6477000" cy="304800"/>
          </a:xfrm>
          <a:prstGeom prst="rect">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t>Fig 4: Percentage of Contradictory Matrices for order 3x3 to 9x9</a:t>
            </a:r>
            <a:endParaRPr lang="en-US" b="1" dirty="0"/>
          </a:p>
        </p:txBody>
      </p:sp>
      <p:sp>
        <p:nvSpPr>
          <p:cNvPr id="22" name="Rectangle 21"/>
          <p:cNvSpPr/>
          <p:nvPr/>
        </p:nvSpPr>
        <p:spPr>
          <a:xfrm>
            <a:off x="6858000" y="3505200"/>
            <a:ext cx="2209800" cy="2971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2200" dirty="0" smtClean="0"/>
              <a:t>Shows that as the order of judgement matrix increases, its probability of being Contradictory also increases sharply [5].</a:t>
            </a:r>
            <a:endParaRPr lang="en-US" sz="2200" dirty="0"/>
          </a:p>
        </p:txBody>
      </p:sp>
      <p:sp>
        <p:nvSpPr>
          <p:cNvPr id="23" name="Right Arrow 22"/>
          <p:cNvSpPr/>
          <p:nvPr/>
        </p:nvSpPr>
        <p:spPr>
          <a:xfrm>
            <a:off x="6096000" y="3886200"/>
            <a:ext cx="762000" cy="3810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4" name="Right Arrow 23"/>
          <p:cNvSpPr/>
          <p:nvPr/>
        </p:nvSpPr>
        <p:spPr>
          <a:xfrm>
            <a:off x="1524000" y="4495800"/>
            <a:ext cx="762000" cy="3810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5" name="Rectangle 24"/>
          <p:cNvSpPr/>
          <p:nvPr/>
        </p:nvSpPr>
        <p:spPr>
          <a:xfrm>
            <a:off x="5867400" y="2895600"/>
            <a:ext cx="685800" cy="152400"/>
          </a:xfrm>
          <a:prstGeom prst="rect">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b="1" dirty="0" smtClean="0"/>
              <a:t>Fig 3:</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Scale>
                                      <p:cBhvr>
                                        <p:cTn id="7" dur="1000" decel="50000" fill="hold">
                                          <p:stCondLst>
                                            <p:cond delay="0"/>
                                          </p:stCondLst>
                                        </p:cTn>
                                        <p:tgtEl>
                                          <p:spTgt spid="20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050"/>
                                        </p:tgtEl>
                                        <p:attrNameLst>
                                          <p:attrName>ppt_x</p:attrName>
                                          <p:attrName>ppt_y</p:attrName>
                                        </p:attrNameLst>
                                      </p:cBhvr>
                                    </p:animMotion>
                                    <p:animEffect transition="in" filter="fade">
                                      <p:cBhvr>
                                        <p:cTn id="9" dur="1000"/>
                                        <p:tgtEl>
                                          <p:spTgt spid="2050"/>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Scale>
                                      <p:cBhvr>
                                        <p:cTn id="1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7"/>
                                        </p:tgtEl>
                                        <p:attrNameLst>
                                          <p:attrName>ppt_x</p:attrName>
                                          <p:attrName>ppt_y</p:attrName>
                                        </p:attrNameLst>
                                      </p:cBhvr>
                                    </p:animMotion>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Scale>
                                      <p:cBhvr>
                                        <p:cTn id="19"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0"/>
                                        </p:tgtEl>
                                        <p:attrNameLst>
                                          <p:attrName>ppt_x</p:attrName>
                                          <p:attrName>ppt_y</p:attrName>
                                        </p:attrNameLst>
                                      </p:cBhvr>
                                    </p:animMotion>
                                    <p:animEffect transition="in" filter="fade">
                                      <p:cBhvr>
                                        <p:cTn id="21" dur="1000"/>
                                        <p:tgtEl>
                                          <p:spTgt spid="10"/>
                                        </p:tgtEl>
                                      </p:cBhvr>
                                    </p:animEffect>
                                  </p:childTnLst>
                                </p:cTn>
                              </p:par>
                              <p:par>
                                <p:cTn id="22" presetID="52"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Scale>
                                      <p:cBhvr>
                                        <p:cTn id="24"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3"/>
                                        </p:tgtEl>
                                        <p:attrNameLst>
                                          <p:attrName>ppt_x</p:attrName>
                                          <p:attrName>ppt_y</p:attrName>
                                        </p:attrNameLst>
                                      </p:cBhvr>
                                    </p:animMotion>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Scale>
                                      <p:cBhvr>
                                        <p:cTn id="31"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16"/>
                                        </p:tgtEl>
                                        <p:attrNameLst>
                                          <p:attrName>ppt_x</p:attrName>
                                          <p:attrName>ppt_y</p:attrName>
                                        </p:attrNameLst>
                                      </p:cBhvr>
                                    </p:animMotion>
                                    <p:animEffect transition="in" filter="fade">
                                      <p:cBhvr>
                                        <p:cTn id="33" dur="1000"/>
                                        <p:tgtEl>
                                          <p:spTgt spid="16"/>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Scale>
                                      <p:cBhvr>
                                        <p:cTn id="36"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25"/>
                                        </p:tgtEl>
                                        <p:attrNameLst>
                                          <p:attrName>ppt_x</p:attrName>
                                          <p:attrName>ppt_y</p:attrName>
                                        </p:attrNameLst>
                                      </p:cBhvr>
                                    </p:animMotion>
                                    <p:animEffect transition="in" filter="fade">
                                      <p:cBhvr>
                                        <p:cTn id="38" dur="10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52"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Scale>
                                      <p:cBhvr>
                                        <p:cTn id="43"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18"/>
                                        </p:tgtEl>
                                        <p:attrNameLst>
                                          <p:attrName>ppt_x</p:attrName>
                                          <p:attrName>ppt_y</p:attrName>
                                        </p:attrNameLst>
                                      </p:cBhvr>
                                    </p:animMotion>
                                    <p:animEffect transition="in" filter="fade">
                                      <p:cBhvr>
                                        <p:cTn id="45" dur="1000"/>
                                        <p:tgtEl>
                                          <p:spTgt spid="18"/>
                                        </p:tgtEl>
                                      </p:cBhvr>
                                    </p:animEffect>
                                  </p:childTnLst>
                                </p:cTn>
                              </p:par>
                              <p:par>
                                <p:cTn id="46" presetID="52"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Scale>
                                      <p:cBhvr>
                                        <p:cTn id="4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19"/>
                                        </p:tgtEl>
                                        <p:attrNameLst>
                                          <p:attrName>ppt_x</p:attrName>
                                          <p:attrName>ppt_y</p:attrName>
                                        </p:attrNameLst>
                                      </p:cBhvr>
                                    </p:animMotion>
                                    <p:animEffect transition="in" filter="fade">
                                      <p:cBhvr>
                                        <p:cTn id="50" dur="10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52"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Scale>
                                      <p:cBhvr>
                                        <p:cTn id="55"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24"/>
                                        </p:tgtEl>
                                        <p:attrNameLst>
                                          <p:attrName>ppt_x</p:attrName>
                                          <p:attrName>ppt_y</p:attrName>
                                        </p:attrNameLst>
                                      </p:cBhvr>
                                    </p:animMotion>
                                    <p:animEffect transition="in" filter="fade">
                                      <p:cBhvr>
                                        <p:cTn id="57" dur="1000"/>
                                        <p:tgtEl>
                                          <p:spTgt spid="24"/>
                                        </p:tgtEl>
                                      </p:cBhvr>
                                    </p:animEffect>
                                  </p:childTnLst>
                                </p:cTn>
                              </p:par>
                              <p:par>
                                <p:cTn id="58" presetID="52" presetClass="entr" presetSubtype="0" fill="hold" nodeType="withEffect">
                                  <p:stCondLst>
                                    <p:cond delay="0"/>
                                  </p:stCondLst>
                                  <p:childTnLst>
                                    <p:set>
                                      <p:cBhvr>
                                        <p:cTn id="59" dur="1" fill="hold">
                                          <p:stCondLst>
                                            <p:cond delay="0"/>
                                          </p:stCondLst>
                                        </p:cTn>
                                        <p:tgtEl>
                                          <p:spTgt spid="20"/>
                                        </p:tgtEl>
                                        <p:attrNameLst>
                                          <p:attrName>style.visibility</p:attrName>
                                        </p:attrNameLst>
                                      </p:cBhvr>
                                      <p:to>
                                        <p:strVal val="visible"/>
                                      </p:to>
                                    </p:set>
                                    <p:animScale>
                                      <p:cBhvr>
                                        <p:cTn id="60"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20"/>
                                        </p:tgtEl>
                                        <p:attrNameLst>
                                          <p:attrName>ppt_x</p:attrName>
                                          <p:attrName>ppt_y</p:attrName>
                                        </p:attrNameLst>
                                      </p:cBhvr>
                                    </p:animMotion>
                                    <p:animEffect transition="in" filter="fade">
                                      <p:cBhvr>
                                        <p:cTn id="62" dur="1000"/>
                                        <p:tgtEl>
                                          <p:spTgt spid="20"/>
                                        </p:tgtEl>
                                      </p:cBhvr>
                                    </p:animEffect>
                                  </p:childTnLst>
                                </p:cTn>
                              </p:par>
                              <p:par>
                                <p:cTn id="63" presetID="52" presetClass="entr" presetSubtype="0"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Scale>
                                      <p:cBhvr>
                                        <p:cTn id="65"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6" dur="1000" decel="50000" fill="hold">
                                          <p:stCondLst>
                                            <p:cond delay="0"/>
                                          </p:stCondLst>
                                        </p:cTn>
                                        <p:tgtEl>
                                          <p:spTgt spid="21"/>
                                        </p:tgtEl>
                                        <p:attrNameLst>
                                          <p:attrName>ppt_x</p:attrName>
                                          <p:attrName>ppt_y</p:attrName>
                                        </p:attrNameLst>
                                      </p:cBhvr>
                                    </p:animMotion>
                                    <p:animEffect transition="in" filter="fade">
                                      <p:cBhvr>
                                        <p:cTn id="67" dur="10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52" presetClass="entr" presetSubtype="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Scale>
                                      <p:cBhvr>
                                        <p:cTn id="72" dur="1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3" dur="1000" decel="50000" fill="hold">
                                          <p:stCondLst>
                                            <p:cond delay="0"/>
                                          </p:stCondLst>
                                        </p:cTn>
                                        <p:tgtEl>
                                          <p:spTgt spid="23"/>
                                        </p:tgtEl>
                                        <p:attrNameLst>
                                          <p:attrName>ppt_x</p:attrName>
                                          <p:attrName>ppt_y</p:attrName>
                                        </p:attrNameLst>
                                      </p:cBhvr>
                                    </p:animMotion>
                                    <p:animEffect transition="in" filter="fade">
                                      <p:cBhvr>
                                        <p:cTn id="74" dur="1000"/>
                                        <p:tgtEl>
                                          <p:spTgt spid="23"/>
                                        </p:tgtEl>
                                      </p:cBhvr>
                                    </p:animEffect>
                                  </p:childTnLst>
                                </p:cTn>
                              </p:par>
                              <p:par>
                                <p:cTn id="75" presetID="52" presetClass="entr" presetSubtype="0" fill="hold" grpId="0" nodeType="withEffect">
                                  <p:stCondLst>
                                    <p:cond delay="0"/>
                                  </p:stCondLst>
                                  <p:childTnLst>
                                    <p:set>
                                      <p:cBhvr>
                                        <p:cTn id="76" dur="1" fill="hold">
                                          <p:stCondLst>
                                            <p:cond delay="0"/>
                                          </p:stCondLst>
                                        </p:cTn>
                                        <p:tgtEl>
                                          <p:spTgt spid="22"/>
                                        </p:tgtEl>
                                        <p:attrNameLst>
                                          <p:attrName>style.visibility</p:attrName>
                                        </p:attrNameLst>
                                      </p:cBhvr>
                                      <p:to>
                                        <p:strVal val="visible"/>
                                      </p:to>
                                    </p:set>
                                    <p:animScale>
                                      <p:cBhvr>
                                        <p:cTn id="77"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22"/>
                                        </p:tgtEl>
                                        <p:attrNameLst>
                                          <p:attrName>ppt_x</p:attrName>
                                          <p:attrName>ppt_y</p:attrName>
                                        </p:attrNameLst>
                                      </p:cBhvr>
                                    </p:animMotion>
                                    <p:animEffect transition="in" filter="fade">
                                      <p:cBhvr>
                                        <p:cTn id="7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8" grpId="0"/>
      <p:bldP spid="19" grpId="0" animBg="1"/>
      <p:bldP spid="21" grpId="0" animBg="1"/>
      <p:bldP spid="22" grpId="0" animBg="1"/>
      <p:bldP spid="23" grpId="0" animBg="1"/>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rcRect/>
          <a:stretch>
            <a:fillRect/>
          </a:stretch>
        </p:blipFill>
        <p:spPr bwMode="auto">
          <a:xfrm>
            <a:off x="76200" y="1371600"/>
            <a:ext cx="4648200" cy="2362200"/>
          </a:xfrm>
          <a:prstGeom prst="rect">
            <a:avLst/>
          </a:prstGeom>
          <a:noFill/>
          <a:ln w="28575">
            <a:solidFill>
              <a:schemeClr val="tx1"/>
            </a:solidFill>
            <a:miter lim="800000"/>
            <a:headEnd/>
            <a:tailEnd/>
          </a:ln>
        </p:spPr>
      </p:pic>
      <p:pic>
        <p:nvPicPr>
          <p:cNvPr id="6" name="Picture 5"/>
          <p:cNvPicPr/>
          <p:nvPr/>
        </p:nvPicPr>
        <p:blipFill>
          <a:blip r:embed="rId3"/>
          <a:srcRect/>
          <a:stretch>
            <a:fillRect/>
          </a:stretch>
        </p:blipFill>
        <p:spPr bwMode="auto">
          <a:xfrm>
            <a:off x="4800600" y="1371600"/>
            <a:ext cx="4267200" cy="2362200"/>
          </a:xfrm>
          <a:prstGeom prst="rect">
            <a:avLst/>
          </a:prstGeom>
          <a:noFill/>
          <a:ln w="28575">
            <a:solidFill>
              <a:schemeClr val="tx1"/>
            </a:solidFill>
            <a:miter lim="800000"/>
            <a:headEnd/>
            <a:tailEnd/>
          </a:ln>
        </p:spPr>
      </p:pic>
      <p:pic>
        <p:nvPicPr>
          <p:cNvPr id="7" name="Picture 6"/>
          <p:cNvPicPr/>
          <p:nvPr/>
        </p:nvPicPr>
        <p:blipFill>
          <a:blip r:embed="rId4"/>
          <a:srcRect/>
          <a:stretch>
            <a:fillRect/>
          </a:stretch>
        </p:blipFill>
        <p:spPr bwMode="auto">
          <a:xfrm>
            <a:off x="76200" y="3810000"/>
            <a:ext cx="4648200" cy="2362200"/>
          </a:xfrm>
          <a:prstGeom prst="rect">
            <a:avLst/>
          </a:prstGeom>
          <a:noFill/>
          <a:ln w="28575">
            <a:solidFill>
              <a:schemeClr val="tx1"/>
            </a:solidFill>
            <a:miter lim="800000"/>
            <a:headEnd/>
            <a:tailEnd/>
          </a:ln>
        </p:spPr>
      </p:pic>
      <p:sp>
        <p:nvSpPr>
          <p:cNvPr id="8" name="Title 1"/>
          <p:cNvSpPr>
            <a:spLocks noGrp="1"/>
          </p:cNvSpPr>
          <p:nvPr>
            <p:ph type="title"/>
          </p:nvPr>
        </p:nvSpPr>
        <p:spPr>
          <a:xfrm>
            <a:off x="0" y="76200"/>
            <a:ext cx="7315200" cy="1143000"/>
          </a:xfrm>
        </p:spPr>
        <p:txBody>
          <a:bodyPr>
            <a:normAutofit fontScale="90000"/>
          </a:bodyPr>
          <a:lstStyle/>
          <a:p>
            <a:pPr>
              <a:defRPr/>
            </a:pPr>
            <a:r>
              <a:rPr lang="en-US" dirty="0" smtClean="0"/>
              <a:t>Intermediate Results while measuring the criticisms in AHP</a:t>
            </a:r>
            <a:endParaRPr lang="en-US" dirty="0"/>
          </a:p>
        </p:txBody>
      </p:sp>
      <p:sp>
        <p:nvSpPr>
          <p:cNvPr id="9" name="Rectangle 8"/>
          <p:cNvSpPr/>
          <p:nvPr/>
        </p:nvSpPr>
        <p:spPr>
          <a:xfrm>
            <a:off x="-76200" y="6172200"/>
            <a:ext cx="5486400" cy="457200"/>
          </a:xfrm>
          <a:prstGeom prst="rect">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sz="1700" b="1" dirty="0" smtClean="0"/>
              <a:t>Fig 5: Validity of Principal Eigen Vector generation methods </a:t>
            </a:r>
            <a:r>
              <a:rPr lang="en-US" sz="1700" b="1" dirty="0" err="1" smtClean="0"/>
              <a:t>w.r.t</a:t>
            </a:r>
            <a:r>
              <a:rPr lang="en-US" sz="1700" b="1" dirty="0" smtClean="0"/>
              <a:t>. Minimum Violation and Total Deviation metrics.</a:t>
            </a:r>
            <a:endParaRPr lang="en-US" sz="1700" b="1" dirty="0"/>
          </a:p>
        </p:txBody>
      </p:sp>
      <p:sp>
        <p:nvSpPr>
          <p:cNvPr id="11" name="Rectangle 10"/>
          <p:cNvSpPr/>
          <p:nvPr/>
        </p:nvSpPr>
        <p:spPr>
          <a:xfrm>
            <a:off x="5181600" y="3962400"/>
            <a:ext cx="3962400" cy="2667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buFont typeface="Arial" pitchFamily="34" charset="0"/>
              <a:buChar char="•"/>
            </a:pPr>
            <a:r>
              <a:rPr lang="en-US" dirty="0" smtClean="0"/>
              <a:t> </a:t>
            </a:r>
            <a:r>
              <a:rPr lang="en-US" b="1" dirty="0" smtClean="0">
                <a:solidFill>
                  <a:srgbClr val="C00000"/>
                </a:solidFill>
              </a:rPr>
              <a:t>For 3x3 judgement matrix, all three methods gives the same results [6].</a:t>
            </a:r>
          </a:p>
          <a:p>
            <a:pPr algn="just">
              <a:buFont typeface="Arial" pitchFamily="34" charset="0"/>
              <a:buChar char="•"/>
            </a:pPr>
            <a:r>
              <a:rPr lang="en-US" b="1" dirty="0" smtClean="0">
                <a:solidFill>
                  <a:schemeClr val="tx2">
                    <a:lumMod val="75000"/>
                  </a:schemeClr>
                </a:solidFill>
              </a:rPr>
              <a:t>For 4x4 matrices, priority vector generated "by root" and "by square" are approximately the same [6].</a:t>
            </a:r>
          </a:p>
          <a:p>
            <a:pPr algn="just">
              <a:buFont typeface="Arial" pitchFamily="34" charset="0"/>
              <a:buChar char="•"/>
            </a:pPr>
            <a:r>
              <a:rPr lang="en-US" b="1" dirty="0" smtClean="0">
                <a:solidFill>
                  <a:srgbClr val="C00000"/>
                </a:solidFill>
              </a:rPr>
              <a:t>For 5x5, priority vectors generated "by root" have least Minimum Violations, suggesting that it is the better method of generating the priority vector [6]. </a:t>
            </a:r>
            <a:endParaRPr lang="en-US" b="1" dirty="0">
              <a:solidFill>
                <a:srgbClr val="C00000"/>
              </a:solidFill>
            </a:endParaRPr>
          </a:p>
        </p:txBody>
      </p:sp>
      <p:sp>
        <p:nvSpPr>
          <p:cNvPr id="12" name="Right Arrow 11"/>
          <p:cNvSpPr/>
          <p:nvPr/>
        </p:nvSpPr>
        <p:spPr>
          <a:xfrm>
            <a:off x="4648200" y="4876800"/>
            <a:ext cx="533400" cy="381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Right Arrow 12"/>
          <p:cNvSpPr/>
          <p:nvPr/>
        </p:nvSpPr>
        <p:spPr>
          <a:xfrm rot="5400000">
            <a:off x="6800850" y="3600450"/>
            <a:ext cx="419100" cy="381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Right Arrow 13"/>
          <p:cNvSpPr/>
          <p:nvPr/>
        </p:nvSpPr>
        <p:spPr>
          <a:xfrm rot="2120602">
            <a:off x="4449645" y="3640534"/>
            <a:ext cx="852734" cy="381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TextBox 14"/>
          <p:cNvSpPr txBox="1"/>
          <p:nvPr/>
        </p:nvSpPr>
        <p:spPr>
          <a:xfrm>
            <a:off x="381000" y="2451080"/>
            <a:ext cx="8458200" cy="341632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just">
              <a:buFont typeface="Arial" pitchFamily="34" charset="0"/>
              <a:buChar char="•"/>
            </a:pPr>
            <a:r>
              <a:rPr lang="en-US" sz="2400" dirty="0" smtClean="0"/>
              <a:t> </a:t>
            </a:r>
            <a:r>
              <a:rPr lang="en-US" sz="2400" b="1" dirty="0" smtClean="0">
                <a:solidFill>
                  <a:srgbClr val="C00000"/>
                </a:solidFill>
              </a:rPr>
              <a:t>There are three methods, reported in the literature, for generating </a:t>
            </a:r>
            <a:r>
              <a:rPr lang="en-US" sz="2400" b="1" smtClean="0">
                <a:solidFill>
                  <a:srgbClr val="C00000"/>
                </a:solidFill>
              </a:rPr>
              <a:t>the priority </a:t>
            </a:r>
            <a:r>
              <a:rPr lang="en-US" sz="2400" b="1" dirty="0" smtClean="0">
                <a:solidFill>
                  <a:srgbClr val="C00000"/>
                </a:solidFill>
              </a:rPr>
              <a:t>vector from the judgement matrix:            By sum, By root, and By square. </a:t>
            </a:r>
          </a:p>
          <a:p>
            <a:pPr algn="just">
              <a:buFont typeface="Arial" pitchFamily="34" charset="0"/>
              <a:buChar char="•"/>
            </a:pPr>
            <a:r>
              <a:rPr lang="en-US" sz="2400" b="1" dirty="0" smtClean="0"/>
              <a:t> </a:t>
            </a:r>
            <a:r>
              <a:rPr lang="en-US" sz="2400" b="1" dirty="0" smtClean="0">
                <a:solidFill>
                  <a:srgbClr val="C00000"/>
                </a:solidFill>
              </a:rPr>
              <a:t>Here we measured the efficiency of these methods on all possible judgement matrices of order 3x3 to 5x5 </a:t>
            </a:r>
            <a:r>
              <a:rPr lang="en-US" sz="2400" b="1" dirty="0" err="1" smtClean="0">
                <a:solidFill>
                  <a:srgbClr val="C00000"/>
                </a:solidFill>
              </a:rPr>
              <a:t>w.r.t</a:t>
            </a:r>
            <a:r>
              <a:rPr lang="en-US" sz="2400" b="1" dirty="0" smtClean="0">
                <a:solidFill>
                  <a:srgbClr val="C00000"/>
                </a:solidFill>
              </a:rPr>
              <a:t>. two metrics: Minimum Violation and Total Deviation.</a:t>
            </a:r>
          </a:p>
          <a:p>
            <a:pPr algn="just">
              <a:buFont typeface="Arial" pitchFamily="34" charset="0"/>
              <a:buChar char="•"/>
            </a:pPr>
            <a:r>
              <a:rPr lang="en-US" sz="2400" b="1" dirty="0" smtClean="0">
                <a:solidFill>
                  <a:srgbClr val="C00000"/>
                </a:solidFill>
              </a:rPr>
              <a:t> Since checking all the higher order matrices is an exponential problem, we are still working on the design of approximation algorithm to generate them. </a:t>
            </a:r>
            <a:endParaRPr lang="en-US" sz="24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781800" cy="1143000"/>
          </a:xfrm>
        </p:spPr>
        <p:txBody>
          <a:bodyPr>
            <a:normAutofit fontScale="90000"/>
          </a:bodyPr>
          <a:lstStyle/>
          <a:p>
            <a:pPr>
              <a:defRPr/>
            </a:pPr>
            <a:r>
              <a:rPr lang="en-US" dirty="0" smtClean="0"/>
              <a:t>“Future Plans” and             “Open Problems”</a:t>
            </a:r>
            <a:endParaRPr lang="en-US" dirty="0"/>
          </a:p>
        </p:txBody>
      </p:sp>
      <p:sp>
        <p:nvSpPr>
          <p:cNvPr id="4" name="Content Placeholder 3"/>
          <p:cNvSpPr>
            <a:spLocks noGrp="1"/>
          </p:cNvSpPr>
          <p:nvPr>
            <p:ph idx="1"/>
          </p:nvPr>
        </p:nvSpPr>
        <p:spPr>
          <a:xfrm>
            <a:off x="0" y="1371600"/>
            <a:ext cx="9144000" cy="2667000"/>
          </a:xfrm>
        </p:spPr>
        <p:style>
          <a:lnRef idx="1">
            <a:schemeClr val="accent1"/>
          </a:lnRef>
          <a:fillRef idx="2">
            <a:schemeClr val="accent1"/>
          </a:fillRef>
          <a:effectRef idx="1">
            <a:schemeClr val="accent1"/>
          </a:effectRef>
          <a:fontRef idx="minor">
            <a:schemeClr val="dk1"/>
          </a:fontRef>
        </p:style>
        <p:txBody>
          <a:bodyPr>
            <a:noAutofit/>
          </a:bodyPr>
          <a:lstStyle/>
          <a:p>
            <a:pPr algn="just">
              <a:buNone/>
            </a:pPr>
            <a:r>
              <a:rPr lang="en-US" sz="2800" dirty="0" smtClean="0">
                <a:solidFill>
                  <a:srgbClr val="C00000"/>
                </a:solidFill>
              </a:rPr>
              <a:t>Future Plans</a:t>
            </a:r>
            <a:r>
              <a:rPr lang="en-US" sz="2800" dirty="0" smtClean="0"/>
              <a:t>:</a:t>
            </a:r>
          </a:p>
          <a:p>
            <a:pPr algn="just"/>
            <a:r>
              <a:rPr lang="en-US" sz="2200" dirty="0" smtClean="0"/>
              <a:t>Identifying various parameters to capture User Preferences for network selection in 3G-WLAN interworking environment.</a:t>
            </a:r>
          </a:p>
          <a:p>
            <a:pPr algn="just"/>
            <a:r>
              <a:rPr lang="en-US" sz="2200" dirty="0" smtClean="0"/>
              <a:t>Designing a tool to facilitate capturing user preferences which gives instantaneous feedback of criticism measured to end user. In fact, this tool can be used at any place where AHP is used as a decision making MCDM technique.</a:t>
            </a:r>
          </a:p>
          <a:p>
            <a:pPr algn="just"/>
            <a:endParaRPr lang="en-US" sz="2400" dirty="0"/>
          </a:p>
        </p:txBody>
      </p:sp>
      <p:sp>
        <p:nvSpPr>
          <p:cNvPr id="6" name="Content Placeholder 3"/>
          <p:cNvSpPr txBox="1">
            <a:spLocks/>
          </p:cNvSpPr>
          <p:nvPr/>
        </p:nvSpPr>
        <p:spPr>
          <a:xfrm>
            <a:off x="0" y="4343400"/>
            <a:ext cx="9144000" cy="20574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solidFill>
                  <a:srgbClr val="C00000"/>
                </a:solidFill>
              </a:rPr>
              <a:t>Open Problem:</a:t>
            </a:r>
            <a:endParaRPr kumimoji="0" lang="en-US" sz="2800" b="0"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Embedding information in Length field of Information Elements of the Beacon</a:t>
            </a:r>
            <a:r>
              <a:rPr kumimoji="0" lang="en-US" sz="2400" b="0" i="0" u="none" strike="noStrike" kern="1200" cap="none" spc="0" normalizeH="0" noProof="0" dirty="0" smtClean="0">
                <a:ln>
                  <a:noFill/>
                </a:ln>
                <a:solidFill>
                  <a:schemeClr val="tx1"/>
                </a:solidFill>
                <a:effectLst/>
                <a:uLnTx/>
                <a:uFillTx/>
                <a:latin typeface="+mn-lt"/>
                <a:ea typeface="+mn-ea"/>
                <a:cs typeface="+mn-cs"/>
              </a:rPr>
              <a:t> frame requires the modification in device driver, both at Access Point and Mobile Station. How this can be achieved to make this idea a practically useful one.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7" name="Straight Connector 6"/>
          <p:cNvCxnSpPr/>
          <p:nvPr/>
        </p:nvCxnSpPr>
        <p:spPr>
          <a:xfrm>
            <a:off x="0" y="4189412"/>
            <a:ext cx="9144000" cy="1588"/>
          </a:xfrm>
          <a:prstGeom prst="line">
            <a:avLst/>
          </a:prstGeom>
          <a:effectLst>
            <a:glow rad="63500">
              <a:schemeClr val="accent1">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linds(horizontal)">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Scale>
                                      <p:cBhvr>
                                        <p:cTn id="1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6"/>
                                        </p:tgtEl>
                                        <p:attrNameLst>
                                          <p:attrName>ppt_x</p:attrName>
                                          <p:attrName>ppt_y</p:attrName>
                                        </p:attrNameLst>
                                      </p:cBhvr>
                                    </p:animMotion>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781800" cy="1143000"/>
          </a:xfrm>
        </p:spPr>
        <p:txBody>
          <a:bodyPr>
            <a:normAutofit/>
          </a:bodyPr>
          <a:lstStyle/>
          <a:p>
            <a:pPr>
              <a:defRPr/>
            </a:pPr>
            <a:r>
              <a:rPr lang="en-US" dirty="0" smtClean="0"/>
              <a:t>Key References/Publications</a:t>
            </a:r>
            <a:endParaRPr lang="en-US" dirty="0"/>
          </a:p>
        </p:txBody>
      </p:sp>
      <p:sp>
        <p:nvSpPr>
          <p:cNvPr id="4" name="Content Placeholder 3"/>
          <p:cNvSpPr>
            <a:spLocks noGrp="1"/>
          </p:cNvSpPr>
          <p:nvPr>
            <p:ph idx="1"/>
          </p:nvPr>
        </p:nvSpPr>
        <p:spPr>
          <a:xfrm>
            <a:off x="76200" y="1295400"/>
            <a:ext cx="8915400" cy="5105400"/>
          </a:xfrm>
        </p:spPr>
        <p:txBody>
          <a:bodyPr>
            <a:normAutofit fontScale="92500" lnSpcReduction="20000"/>
          </a:bodyPr>
          <a:lstStyle/>
          <a:p>
            <a:pPr algn="just">
              <a:buNone/>
            </a:pPr>
            <a:r>
              <a:rPr lang="en-US" sz="1800" dirty="0" smtClean="0"/>
              <a:t>[1] R. Chandra, J. </a:t>
            </a:r>
            <a:r>
              <a:rPr lang="en-US" sz="1800" dirty="0" err="1" smtClean="0"/>
              <a:t>Padhye</a:t>
            </a:r>
            <a:r>
              <a:rPr lang="en-US" sz="1800" dirty="0" smtClean="0"/>
              <a:t>, L. </a:t>
            </a:r>
            <a:r>
              <a:rPr lang="en-US" sz="1800" dirty="0" err="1" smtClean="0"/>
              <a:t>Ravindranath</a:t>
            </a:r>
            <a:r>
              <a:rPr lang="en-US" sz="1800" dirty="0" smtClean="0"/>
              <a:t>, A. Wolman, “Beacon-Stuffing: Wi-Fi without Associations”. In Proceedings of the Eighth IEEE workshop Mobile Computing Systems and Applications (Tucson, Arizona, February 26-27, 2007). </a:t>
            </a:r>
          </a:p>
          <a:p>
            <a:pPr algn="just">
              <a:buNone/>
            </a:pPr>
            <a:r>
              <a:rPr lang="en-US" sz="1800" dirty="0" smtClean="0"/>
              <a:t>[2] </a:t>
            </a:r>
            <a:r>
              <a:rPr lang="en-US" sz="1800" dirty="0" err="1" smtClean="0"/>
              <a:t>Satty</a:t>
            </a:r>
            <a:r>
              <a:rPr lang="en-US" sz="1800" dirty="0" smtClean="0"/>
              <a:t> TL,  "Fundamentals of Decision making with Priority Theory and Analytic Hierarchy  process",  RWS  publications, Pittsburg, PA, 1994.</a:t>
            </a:r>
          </a:p>
          <a:p>
            <a:pPr algn="just">
              <a:buNone/>
            </a:pPr>
            <a:r>
              <a:rPr lang="en-US" sz="1800" dirty="0" smtClean="0"/>
              <a:t>[3] M. </a:t>
            </a:r>
            <a:r>
              <a:rPr lang="en-US" sz="1800" dirty="0" err="1" smtClean="0"/>
              <a:t>Kwiesielewicz</a:t>
            </a:r>
            <a:r>
              <a:rPr lang="en-US" sz="1800" dirty="0" smtClean="0"/>
              <a:t>, E. v. </a:t>
            </a:r>
            <a:r>
              <a:rPr lang="en-US" sz="1800" dirty="0" err="1" smtClean="0"/>
              <a:t>Uden</a:t>
            </a:r>
            <a:r>
              <a:rPr lang="en-US" sz="1800" dirty="0" smtClean="0"/>
              <a:t>, "Inconsistent and contradictory judgements in </a:t>
            </a:r>
            <a:r>
              <a:rPr lang="en-US" sz="1800" dirty="0" err="1" smtClean="0"/>
              <a:t>pairwise</a:t>
            </a:r>
            <a:r>
              <a:rPr lang="en-US" sz="1800" dirty="0" smtClean="0"/>
              <a:t> comparison method in the AHP", Computers &amp; Operations Research, Volume 31, Issue 5, April 2004, pp 713–719.</a:t>
            </a:r>
          </a:p>
          <a:p>
            <a:pPr algn="just">
              <a:buNone/>
            </a:pPr>
            <a:r>
              <a:rPr lang="en-US" sz="1800" dirty="0" smtClean="0"/>
              <a:t>*[4]  Vishal Gupta, M K Rohil. “IEEE 802.11-2012 Beacon Overloading with Additional Non-Standard Information”, COMSNET 2013 &lt;Submitted&gt;.</a:t>
            </a:r>
          </a:p>
          <a:p>
            <a:pPr algn="just">
              <a:buNone/>
            </a:pPr>
            <a:r>
              <a:rPr lang="en-US" sz="1800" dirty="0" smtClean="0"/>
              <a:t>*[5]  Vishal Gupta, M K Rohil, “An Experimental Measurement of Contradictory Judgement Matrices in AHP”, PDGC 2012 &lt;Accepted&gt;.</a:t>
            </a:r>
          </a:p>
          <a:p>
            <a:pPr algn="just">
              <a:buNone/>
            </a:pPr>
            <a:r>
              <a:rPr lang="en-US" sz="1800" dirty="0" smtClean="0"/>
              <a:t>*[6]  Vishal Gupta, M K Rohil, “Comparison of Methods for Deriving Priorities in Rank-Order Matrix of AHP</a:t>
            </a:r>
            <a:r>
              <a:rPr lang="en-US" sz="1800" b="1" dirty="0" smtClean="0"/>
              <a:t>”</a:t>
            </a:r>
            <a:r>
              <a:rPr lang="en-US" sz="1800" dirty="0" smtClean="0"/>
              <a:t>, International conference on data analysis and Learning Symbolic. &lt;Accepted&gt;</a:t>
            </a:r>
          </a:p>
          <a:p>
            <a:pPr algn="just">
              <a:buNone/>
            </a:pPr>
            <a:r>
              <a:rPr lang="en-US" sz="1800" dirty="0" smtClean="0"/>
              <a:t>*[8]  Vishal Gupta, Mukesh Kumar Rohil, "Interworking of 3G and 802.11 networks: Present and the Future ahead", International Journal of  Mobile and </a:t>
            </a:r>
            <a:r>
              <a:rPr lang="en-US" sz="1800" dirty="0" err="1" smtClean="0"/>
              <a:t>adhoc</a:t>
            </a:r>
            <a:r>
              <a:rPr lang="en-US" sz="1800" dirty="0" smtClean="0"/>
              <a:t> network, </a:t>
            </a:r>
            <a:r>
              <a:rPr lang="en-US" sz="1800" dirty="0" err="1" smtClean="0"/>
              <a:t>vol</a:t>
            </a:r>
            <a:r>
              <a:rPr lang="en-US" sz="1800" dirty="0" smtClean="0"/>
              <a:t> 2  issue 1, Feb 2012.</a:t>
            </a:r>
          </a:p>
          <a:p>
            <a:pPr algn="just">
              <a:buNone/>
            </a:pPr>
            <a:r>
              <a:rPr lang="en-US" sz="1800" dirty="0" smtClean="0"/>
              <a:t>*[9]  Vishal Gupta, Mukesh Kumar Rohil, "ENHANCING WI-FI WITH IEEE 802.11U FOR MOBILE DATA OFFLOADING", International Journal of Mobile Network Communications and </a:t>
            </a:r>
            <a:r>
              <a:rPr lang="en-US" sz="1800" dirty="0" err="1" smtClean="0"/>
              <a:t>Telematics</a:t>
            </a:r>
            <a:r>
              <a:rPr lang="en-US" sz="1800" dirty="0" smtClean="0"/>
              <a:t>, .</a:t>
            </a:r>
          </a:p>
          <a:p>
            <a:pPr algn="just">
              <a:buNone/>
            </a:pPr>
            <a:r>
              <a:rPr lang="en-US" sz="1800" dirty="0" smtClean="0"/>
              <a:t>*[10] Vishal Gupta, Mukesh Kumar Rohil, "Mobile data offloading: Benefits, Issues, and Technological Solutions",  Advances in Computer Science, Engineering &amp; Applications, pp 73-80, </a:t>
            </a:r>
            <a:r>
              <a:rPr lang="en-US" sz="1800" dirty="0" err="1" smtClean="0"/>
              <a:t>vol</a:t>
            </a:r>
            <a:r>
              <a:rPr lang="en-US" sz="1800" dirty="0" smtClean="0"/>
              <a:t> 167, Springer Berlin / Heidelberg.</a:t>
            </a:r>
            <a:endParaRPr lang="en-US" sz="1800" dirty="0"/>
          </a:p>
        </p:txBody>
      </p:sp>
      <p:sp>
        <p:nvSpPr>
          <p:cNvPr id="5" name="Rectangle 4"/>
          <p:cNvSpPr/>
          <p:nvPr/>
        </p:nvSpPr>
        <p:spPr>
          <a:xfrm>
            <a:off x="0" y="6400800"/>
            <a:ext cx="44958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1700" dirty="0" smtClean="0"/>
              <a:t>* Papers till date as a result of my research work</a:t>
            </a:r>
            <a:endParaRPr lang="en-US" sz="17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1296</Words>
  <Application>Microsoft Office PowerPoint</Application>
  <PresentationFormat>On-screen Show (4:3)</PresentationFormat>
  <Paragraphs>192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Network Discovery and User  Preferences for Network Selection in 3G-WLAN Interworking Environment</vt:lpstr>
      <vt:lpstr>Slide 2</vt:lpstr>
      <vt:lpstr>Overall Problem  in domain of  “Vertical Handover in 3G-WLAN Interworking Environment”</vt:lpstr>
      <vt:lpstr>Related Work</vt:lpstr>
      <vt:lpstr>Proposal Idea</vt:lpstr>
      <vt:lpstr>Intermediate Results </vt:lpstr>
      <vt:lpstr>Intermediate Results while measuring the criticisms in AHP</vt:lpstr>
      <vt:lpstr>“Future Plans” and             “Open Problems”</vt:lpstr>
      <vt:lpstr>Key References/Publications</vt:lpstr>
      <vt:lpstr>Slide 10</vt:lpstr>
    </vt:vector>
  </TitlesOfParts>
  <Company>bits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 ZC451 (Lecture #2)</dc:title>
  <dc:creator>ipc</dc:creator>
  <cp:lastModifiedBy>Dell</cp:lastModifiedBy>
  <cp:revision>150</cp:revision>
  <dcterms:created xsi:type="dcterms:W3CDTF">2012-01-04T06:56:57Z</dcterms:created>
  <dcterms:modified xsi:type="dcterms:W3CDTF">2012-12-15T07:32:45Z</dcterms:modified>
</cp:coreProperties>
</file>